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6858000" cx="12192000"/>
  <p:notesSz cx="6858000" cy="9144000"/>
  <p:embeddedFontLst>
    <p:embeddedFont>
      <p:font typeface="Nunito"/>
      <p:regular r:id="rId29"/>
      <p:bold r:id="rId30"/>
      <p:italic r:id="rId31"/>
      <p:boldItalic r:id="rId32"/>
    </p:embeddedFont>
    <p:embeddedFont>
      <p:font typeface="Helvetica Neue"/>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7" roundtripDataSignature="AMtx7miqI/C+pzeflFemBb+hh335pVr7U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91649B6-0E8D-45BB-9513-783D50D57554}">
  <a:tblStyle styleId="{F91649B6-0E8D-45BB-9513-783D50D5755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italic.fntdata"/><Relationship Id="rId30" Type="http://schemas.openxmlformats.org/officeDocument/2006/relationships/font" Target="fonts/Nunito-bold.fntdata"/><Relationship Id="rId11" Type="http://schemas.openxmlformats.org/officeDocument/2006/relationships/slide" Target="slides/slide6.xml"/><Relationship Id="rId33" Type="http://schemas.openxmlformats.org/officeDocument/2006/relationships/font" Target="fonts/HelveticaNeue-regular.fntdata"/><Relationship Id="rId10" Type="http://schemas.openxmlformats.org/officeDocument/2006/relationships/slide" Target="slides/slide5.xml"/><Relationship Id="rId32" Type="http://schemas.openxmlformats.org/officeDocument/2006/relationships/font" Target="fonts/Nunito-boldItalic.fntdata"/><Relationship Id="rId13" Type="http://schemas.openxmlformats.org/officeDocument/2006/relationships/slide" Target="slides/slide8.xml"/><Relationship Id="rId35" Type="http://schemas.openxmlformats.org/officeDocument/2006/relationships/font" Target="fonts/HelveticaNeue-italic.fntdata"/><Relationship Id="rId12" Type="http://schemas.openxmlformats.org/officeDocument/2006/relationships/slide" Target="slides/slide7.xml"/><Relationship Id="rId34" Type="http://schemas.openxmlformats.org/officeDocument/2006/relationships/font" Target="fonts/HelveticaNeue-bold.fntdata"/><Relationship Id="rId15" Type="http://schemas.openxmlformats.org/officeDocument/2006/relationships/slide" Target="slides/slide10.xml"/><Relationship Id="rId37" Type="http://customschemas.google.com/relationships/presentationmetadata" Target="metadata"/><Relationship Id="rId14" Type="http://schemas.openxmlformats.org/officeDocument/2006/relationships/slide" Target="slides/slide9.xml"/><Relationship Id="rId36" Type="http://schemas.openxmlformats.org/officeDocument/2006/relationships/font" Target="fonts/HelveticaNeue-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 name="Google Shape;7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Nunito"/>
                <a:ea typeface="Nunito"/>
                <a:cs typeface="Nunito"/>
                <a:sym typeface="Nunito"/>
              </a:rPr>
              <a:t>The higher the Standard Deviation, the higher will be the ups and downs in the returns. </a:t>
            </a:r>
            <a:endParaRPr/>
          </a:p>
          <a:p>
            <a:pPr indent="0" lvl="0" marL="0" rtl="0" algn="l">
              <a:spcBef>
                <a:spcPts val="0"/>
              </a:spcBef>
              <a:spcAft>
                <a:spcPts val="0"/>
              </a:spcAft>
              <a:buNone/>
            </a:pPr>
            <a:r>
              <a:t/>
            </a:r>
            <a:endParaRPr b="0" i="0" u="none" strike="noStrike">
              <a:solidFill>
                <a:srgbClr val="000000"/>
              </a:solidFill>
              <a:latin typeface="Nunito"/>
              <a:ea typeface="Nunito"/>
              <a:cs typeface="Nunito"/>
              <a:sym typeface="Nunito"/>
            </a:endParaRPr>
          </a:p>
          <a:p>
            <a:pPr indent="0" lvl="0" marL="0" rtl="0" algn="l">
              <a:spcBef>
                <a:spcPts val="0"/>
              </a:spcBef>
              <a:spcAft>
                <a:spcPts val="0"/>
              </a:spcAft>
              <a:buNone/>
            </a:pPr>
            <a:r>
              <a:t/>
            </a:r>
            <a:endParaRPr b="0" i="0" u="none" strike="noStrike">
              <a:solidFill>
                <a:srgbClr val="000000"/>
              </a:solidFill>
              <a:latin typeface="Nunito"/>
              <a:ea typeface="Nunito"/>
              <a:cs typeface="Nunito"/>
              <a:sym typeface="Nunito"/>
            </a:endParaRPr>
          </a:p>
          <a:p>
            <a:pPr indent="0" lvl="0" marL="0" rtl="0" algn="just">
              <a:spcBef>
                <a:spcPts val="0"/>
              </a:spcBef>
              <a:spcAft>
                <a:spcPts val="0"/>
              </a:spcAft>
              <a:buNone/>
            </a:pPr>
            <a:r>
              <a:rPr b="0" i="0" lang="en-US" u="none" strike="noStrike">
                <a:solidFill>
                  <a:srgbClr val="000000"/>
                </a:solidFill>
                <a:latin typeface="Nunito"/>
                <a:ea typeface="Nunito"/>
                <a:cs typeface="Nunito"/>
                <a:sym typeface="Nunito"/>
              </a:rPr>
              <a:t>To calculate the norm of the returns to get the information about how dispersed the returns are, the SD is calculated as the square root of the variance of the returns. This shows the average return by which the returns over a particular period deviate from the average return.</a:t>
            </a:r>
            <a:endParaRPr/>
          </a:p>
          <a:p>
            <a:pPr indent="0" lvl="0" marL="0" rtl="0" algn="just">
              <a:spcBef>
                <a:spcPts val="0"/>
              </a:spcBef>
              <a:spcAft>
                <a:spcPts val="0"/>
              </a:spcAft>
              <a:buNone/>
            </a:pPr>
            <a:r>
              <a:rPr b="0" i="0" lang="en-US" u="none" strike="noStrike">
                <a:solidFill>
                  <a:srgbClr val="000000"/>
                </a:solidFill>
                <a:latin typeface="Nunito"/>
                <a:ea typeface="Nunito"/>
                <a:cs typeface="Nunito"/>
                <a:sym typeface="Nunito"/>
              </a:rPr>
              <a:t>The higher the value of the standard deviation of returns, the higher will be the volatility of returns. High volatility means that high risk was apparent during the investment period.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https://www.tutorialspoint.com/what-is-standard-deviation-of-return</a:t>
            </a:r>
            <a:endParaRPr/>
          </a:p>
        </p:txBody>
      </p:sp>
      <p:sp>
        <p:nvSpPr>
          <p:cNvPr id="189" name="Google Shape;189;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 name="Google Shape;205;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Nunito"/>
                <a:ea typeface="Nunito"/>
                <a:cs typeface="Nunito"/>
                <a:sym typeface="Nunito"/>
              </a:rPr>
              <a:t>The higher the Standard Deviation, the higher will be the ups and downs in the returns. </a:t>
            </a:r>
            <a:endParaRPr/>
          </a:p>
          <a:p>
            <a:pPr indent="0" lvl="0" marL="0" rtl="0" algn="l">
              <a:spcBef>
                <a:spcPts val="0"/>
              </a:spcBef>
              <a:spcAft>
                <a:spcPts val="0"/>
              </a:spcAft>
              <a:buNone/>
            </a:pPr>
            <a:r>
              <a:t/>
            </a:r>
            <a:endParaRPr b="0" i="0" u="none" strike="noStrike">
              <a:solidFill>
                <a:srgbClr val="000000"/>
              </a:solidFill>
              <a:latin typeface="Nunito"/>
              <a:ea typeface="Nunito"/>
              <a:cs typeface="Nunito"/>
              <a:sym typeface="Nunito"/>
            </a:endParaRPr>
          </a:p>
          <a:p>
            <a:pPr indent="0" lvl="0" marL="0" rtl="0" algn="l">
              <a:spcBef>
                <a:spcPts val="0"/>
              </a:spcBef>
              <a:spcAft>
                <a:spcPts val="0"/>
              </a:spcAft>
              <a:buNone/>
            </a:pPr>
            <a:r>
              <a:t/>
            </a:r>
            <a:endParaRPr b="0" i="0" u="none" strike="noStrike">
              <a:solidFill>
                <a:srgbClr val="000000"/>
              </a:solidFill>
              <a:latin typeface="Nunito"/>
              <a:ea typeface="Nunito"/>
              <a:cs typeface="Nunito"/>
              <a:sym typeface="Nunito"/>
            </a:endParaRPr>
          </a:p>
          <a:p>
            <a:pPr indent="0" lvl="0" marL="0" rtl="0" algn="just">
              <a:spcBef>
                <a:spcPts val="0"/>
              </a:spcBef>
              <a:spcAft>
                <a:spcPts val="0"/>
              </a:spcAft>
              <a:buNone/>
            </a:pPr>
            <a:r>
              <a:rPr b="0" i="0" lang="en-US" u="none" strike="noStrike">
                <a:solidFill>
                  <a:srgbClr val="000000"/>
                </a:solidFill>
                <a:latin typeface="Nunito"/>
                <a:ea typeface="Nunito"/>
                <a:cs typeface="Nunito"/>
                <a:sym typeface="Nunito"/>
              </a:rPr>
              <a:t>To calculate the norm of the returns to get the information about how dispersed the returns are, the SD is calculated as the square root of the variance of the returns. This shows the average return by which the returns over a particular period deviate from the average return.</a:t>
            </a:r>
            <a:endParaRPr/>
          </a:p>
          <a:p>
            <a:pPr indent="0" lvl="0" marL="0" rtl="0" algn="just">
              <a:spcBef>
                <a:spcPts val="0"/>
              </a:spcBef>
              <a:spcAft>
                <a:spcPts val="0"/>
              </a:spcAft>
              <a:buNone/>
            </a:pPr>
            <a:r>
              <a:rPr b="0" i="0" lang="en-US" u="none" strike="noStrike">
                <a:solidFill>
                  <a:srgbClr val="000000"/>
                </a:solidFill>
                <a:latin typeface="Nunito"/>
                <a:ea typeface="Nunito"/>
                <a:cs typeface="Nunito"/>
                <a:sym typeface="Nunito"/>
              </a:rPr>
              <a:t>The higher the value of the standard deviation of returns, the higher will be the volatility of returns. High volatility means that high risk was apparent during the investment period.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https://www.tutorialspoint.com/what-is-standard-deviation-of-return</a:t>
            </a:r>
            <a:endParaRPr/>
          </a:p>
        </p:txBody>
      </p:sp>
      <p:sp>
        <p:nvSpPr>
          <p:cNvPr id="206" name="Google Shape;206;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Nunito"/>
                <a:ea typeface="Nunito"/>
                <a:cs typeface="Nunito"/>
                <a:sym typeface="Nunito"/>
              </a:rPr>
              <a:t>http://rovdownloads.com/attachments/newsletters/Newsletter%2003%20-%20Understanding%20the%20Forecast%20Statistics%20and%20Four%20Moments%20(4P).pdf</a:t>
            </a:r>
            <a:endParaRPr/>
          </a:p>
          <a:p>
            <a:pPr indent="0" lvl="0" marL="0" rtl="0" algn="l">
              <a:spcBef>
                <a:spcPts val="0"/>
              </a:spcBef>
              <a:spcAft>
                <a:spcPts val="0"/>
              </a:spcAft>
              <a:buNone/>
            </a:pPr>
            <a:r>
              <a:t/>
            </a:r>
            <a:endParaRPr b="0" i="0" u="none" strike="noStrike">
              <a:solidFill>
                <a:srgbClr val="000000"/>
              </a:solidFill>
              <a:latin typeface="Nunito"/>
              <a:ea typeface="Nunito"/>
              <a:cs typeface="Nunito"/>
              <a:sym typeface="Nunito"/>
            </a:endParaRPr>
          </a:p>
          <a:p>
            <a:pPr indent="0" lvl="0" marL="0" rtl="0" algn="l">
              <a:spcBef>
                <a:spcPts val="0"/>
              </a:spcBef>
              <a:spcAft>
                <a:spcPts val="0"/>
              </a:spcAft>
              <a:buNone/>
            </a:pPr>
            <a:r>
              <a:rPr lang="en-US"/>
              <a:t>http://rovdownloads.com/blog/understanding-the-forecast-statistics-and-four-moments-3/</a:t>
            </a:r>
            <a:endParaRPr/>
          </a:p>
        </p:txBody>
      </p:sp>
      <p:sp>
        <p:nvSpPr>
          <p:cNvPr id="216" name="Google Shape;216;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Nunito"/>
                <a:ea typeface="Nunito"/>
                <a:cs typeface="Nunito"/>
                <a:sym typeface="Nunito"/>
              </a:rPr>
              <a:t>http://rovdownloads.com/attachments/newsletters/Newsletter%2003%20-%20Understanding%20the%20Forecast%20Statistics%20and%20Four%20Moments%20(4P).pdf</a:t>
            </a:r>
            <a:endParaRPr/>
          </a:p>
          <a:p>
            <a:pPr indent="0" lvl="0" marL="0" rtl="0" algn="l">
              <a:spcBef>
                <a:spcPts val="0"/>
              </a:spcBef>
              <a:spcAft>
                <a:spcPts val="0"/>
              </a:spcAft>
              <a:buNone/>
            </a:pPr>
            <a:r>
              <a:t/>
            </a:r>
            <a:endParaRPr b="0" i="0" u="none" strike="noStrike">
              <a:solidFill>
                <a:srgbClr val="000000"/>
              </a:solidFill>
              <a:latin typeface="Nunito"/>
              <a:ea typeface="Nunito"/>
              <a:cs typeface="Nunito"/>
              <a:sym typeface="Nunito"/>
            </a:endParaRPr>
          </a:p>
          <a:p>
            <a:pPr indent="0" lvl="0" marL="0" rtl="0" algn="l">
              <a:spcBef>
                <a:spcPts val="0"/>
              </a:spcBef>
              <a:spcAft>
                <a:spcPts val="0"/>
              </a:spcAft>
              <a:buNone/>
            </a:pPr>
            <a:r>
              <a:rPr lang="en-US"/>
              <a:t>http://rovdownloads.com/blog/understanding-the-forecast-statistics-and-four-moments-3/</a:t>
            </a:r>
            <a:endParaRPr/>
          </a:p>
        </p:txBody>
      </p:sp>
      <p:sp>
        <p:nvSpPr>
          <p:cNvPr id="225" name="Google Shape;225;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 name="Google Shape;243;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Nunito"/>
                <a:ea typeface="Nunito"/>
                <a:cs typeface="Nunito"/>
                <a:sym typeface="Nunito"/>
              </a:rPr>
              <a:t>http://rovdownloads.com/attachments/newsletters/Newsletter%2003%20-%20Understanding%20the%20Forecast%20Statistics%20and%20Four%20Moments%20(4P).pdf</a:t>
            </a:r>
            <a:endParaRPr/>
          </a:p>
          <a:p>
            <a:pPr indent="0" lvl="0" marL="0" rtl="0" algn="l">
              <a:spcBef>
                <a:spcPts val="0"/>
              </a:spcBef>
              <a:spcAft>
                <a:spcPts val="0"/>
              </a:spcAft>
              <a:buNone/>
            </a:pPr>
            <a:r>
              <a:t/>
            </a:r>
            <a:endParaRPr b="0" i="0" u="none" strike="noStrike">
              <a:solidFill>
                <a:srgbClr val="000000"/>
              </a:solidFill>
              <a:latin typeface="Nunito"/>
              <a:ea typeface="Nunito"/>
              <a:cs typeface="Nunito"/>
              <a:sym typeface="Nunito"/>
            </a:endParaRPr>
          </a:p>
          <a:p>
            <a:pPr indent="0" lvl="0" marL="0" rtl="0" algn="l">
              <a:spcBef>
                <a:spcPts val="0"/>
              </a:spcBef>
              <a:spcAft>
                <a:spcPts val="0"/>
              </a:spcAft>
              <a:buNone/>
            </a:pPr>
            <a:r>
              <a:rPr lang="en-US"/>
              <a:t>http://rovdownloads.com/blog/understanding-the-forecast-statistics-and-four-moments-3/</a:t>
            </a:r>
            <a:endParaRPr/>
          </a:p>
        </p:txBody>
      </p:sp>
      <p:sp>
        <p:nvSpPr>
          <p:cNvPr id="244" name="Google Shape;244;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 name="Google Shape;264;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Nunito"/>
                <a:ea typeface="Nunito"/>
                <a:cs typeface="Nunito"/>
                <a:sym typeface="Nunito"/>
              </a:rPr>
              <a:t>http://rovdownloads.com/attachments/newsletters/Newsletter%2003%20-%20Understanding%20the%20Forecast%20Statistics%20and%20Four%20Moments%20(4P).pdf</a:t>
            </a:r>
            <a:endParaRPr/>
          </a:p>
          <a:p>
            <a:pPr indent="0" lvl="0" marL="0" rtl="0" algn="l">
              <a:spcBef>
                <a:spcPts val="0"/>
              </a:spcBef>
              <a:spcAft>
                <a:spcPts val="0"/>
              </a:spcAft>
              <a:buNone/>
            </a:pPr>
            <a:r>
              <a:t/>
            </a:r>
            <a:endParaRPr b="0" i="0" u="none" strike="noStrike">
              <a:solidFill>
                <a:srgbClr val="000000"/>
              </a:solidFill>
              <a:latin typeface="Nunito"/>
              <a:ea typeface="Nunito"/>
              <a:cs typeface="Nunito"/>
              <a:sym typeface="Nunito"/>
            </a:endParaRPr>
          </a:p>
          <a:p>
            <a:pPr indent="0" lvl="0" marL="0" rtl="0" algn="l">
              <a:spcBef>
                <a:spcPts val="0"/>
              </a:spcBef>
              <a:spcAft>
                <a:spcPts val="0"/>
              </a:spcAft>
              <a:buNone/>
            </a:pPr>
            <a:r>
              <a:rPr lang="en-US"/>
              <a:t>http://rovdownloads.com/blog/understanding-the-forecast-statistics-and-four-moments-3/</a:t>
            </a:r>
            <a:endParaRPr/>
          </a:p>
        </p:txBody>
      </p:sp>
      <p:sp>
        <p:nvSpPr>
          <p:cNvPr id="265" name="Google Shape;265;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612271c7c7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612271c7c7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g1612271c7c7_0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6149465ac0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6149465ac0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g16149465ac0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616b0b943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616b0b943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g1616b0b9430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Briefly introduce google colab: what it is, how to access it (through the link you give them), how does it look like,…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15.png"/><Relationship Id="rId6" Type="http://schemas.openxmlformats.org/officeDocument/2006/relationships/image" Target="../media/image1.png"/><Relationship Id="rId7" Type="http://schemas.openxmlformats.org/officeDocument/2006/relationships/image" Target="../media/image11.png"/><Relationship Id="rId8"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22"/>
          <p:cNvSpPr txBox="1"/>
          <p:nvPr>
            <p:ph idx="1" type="body"/>
          </p:nvPr>
        </p:nvSpPr>
        <p:spPr>
          <a:xfrm>
            <a:off x="185194" y="3080789"/>
            <a:ext cx="7397292" cy="5934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3600"/>
              <a:buNone/>
              <a:defRPr sz="3600">
                <a:solidFill>
                  <a:schemeClr val="dk1"/>
                </a:solidFill>
                <a:latin typeface="Avenir"/>
                <a:ea typeface="Avenir"/>
                <a:cs typeface="Avenir"/>
                <a:sym typeface="Aveni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 name="Google Shape;16;p22"/>
          <p:cNvSpPr txBox="1"/>
          <p:nvPr>
            <p:ph type="ctrTitle"/>
          </p:nvPr>
        </p:nvSpPr>
        <p:spPr>
          <a:xfrm>
            <a:off x="185194" y="2036319"/>
            <a:ext cx="10942351" cy="89486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800"/>
              <a:buFont typeface="Avenir"/>
              <a:buNone/>
              <a:defRPr sz="4800">
                <a:latin typeface="Avenir"/>
                <a:ea typeface="Avenir"/>
                <a:cs typeface="Avenir"/>
                <a:sym typeface="Aveni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8" name="Google Shape;18;p2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9" name="Google Shape;19;p22"/>
          <p:cNvSpPr txBox="1"/>
          <p:nvPr>
            <p:ph idx="12" type="sldNum"/>
          </p:nvPr>
        </p:nvSpPr>
        <p:spPr>
          <a:xfrm>
            <a:off x="11353801" y="6176963"/>
            <a:ext cx="41467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rgbClr val="3B054F"/>
                </a:solidFill>
                <a:latin typeface="Avenir"/>
                <a:ea typeface="Avenir"/>
                <a:cs typeface="Avenir"/>
                <a:sym typeface="Avenir"/>
              </a:defRPr>
            </a:lvl1pPr>
            <a:lvl2pPr indent="0" lvl="1" marL="0" algn="r">
              <a:spcBef>
                <a:spcPts val="0"/>
              </a:spcBef>
              <a:buNone/>
              <a:defRPr b="0" i="0" sz="1200" u="none" cap="none" strike="noStrike">
                <a:solidFill>
                  <a:srgbClr val="3B054F"/>
                </a:solidFill>
                <a:latin typeface="Avenir"/>
                <a:ea typeface="Avenir"/>
                <a:cs typeface="Avenir"/>
                <a:sym typeface="Avenir"/>
              </a:defRPr>
            </a:lvl2pPr>
            <a:lvl3pPr indent="0" lvl="2" marL="0" algn="r">
              <a:spcBef>
                <a:spcPts val="0"/>
              </a:spcBef>
              <a:buNone/>
              <a:defRPr b="0" i="0" sz="1200" u="none" cap="none" strike="noStrike">
                <a:solidFill>
                  <a:srgbClr val="3B054F"/>
                </a:solidFill>
                <a:latin typeface="Avenir"/>
                <a:ea typeface="Avenir"/>
                <a:cs typeface="Avenir"/>
                <a:sym typeface="Avenir"/>
              </a:defRPr>
            </a:lvl3pPr>
            <a:lvl4pPr indent="0" lvl="3" marL="0" algn="r">
              <a:spcBef>
                <a:spcPts val="0"/>
              </a:spcBef>
              <a:buNone/>
              <a:defRPr b="0" i="0" sz="1200" u="none" cap="none" strike="noStrike">
                <a:solidFill>
                  <a:srgbClr val="3B054F"/>
                </a:solidFill>
                <a:latin typeface="Avenir"/>
                <a:ea typeface="Avenir"/>
                <a:cs typeface="Avenir"/>
                <a:sym typeface="Avenir"/>
              </a:defRPr>
            </a:lvl4pPr>
            <a:lvl5pPr indent="0" lvl="4" marL="0" algn="r">
              <a:spcBef>
                <a:spcPts val="0"/>
              </a:spcBef>
              <a:buNone/>
              <a:defRPr b="0" i="0" sz="1200" u="none" cap="none" strike="noStrike">
                <a:solidFill>
                  <a:srgbClr val="3B054F"/>
                </a:solidFill>
                <a:latin typeface="Avenir"/>
                <a:ea typeface="Avenir"/>
                <a:cs typeface="Avenir"/>
                <a:sym typeface="Avenir"/>
              </a:defRPr>
            </a:lvl5pPr>
            <a:lvl6pPr indent="0" lvl="5" marL="0" algn="r">
              <a:spcBef>
                <a:spcPts val="0"/>
              </a:spcBef>
              <a:buNone/>
              <a:defRPr b="0" i="0" sz="1200" u="none" cap="none" strike="noStrike">
                <a:solidFill>
                  <a:srgbClr val="3B054F"/>
                </a:solidFill>
                <a:latin typeface="Avenir"/>
                <a:ea typeface="Avenir"/>
                <a:cs typeface="Avenir"/>
                <a:sym typeface="Avenir"/>
              </a:defRPr>
            </a:lvl6pPr>
            <a:lvl7pPr indent="0" lvl="6" marL="0" algn="r">
              <a:spcBef>
                <a:spcPts val="0"/>
              </a:spcBef>
              <a:buNone/>
              <a:defRPr b="0" i="0" sz="1200" u="none" cap="none" strike="noStrike">
                <a:solidFill>
                  <a:srgbClr val="3B054F"/>
                </a:solidFill>
                <a:latin typeface="Avenir"/>
                <a:ea typeface="Avenir"/>
                <a:cs typeface="Avenir"/>
                <a:sym typeface="Avenir"/>
              </a:defRPr>
            </a:lvl7pPr>
            <a:lvl8pPr indent="0" lvl="7" marL="0" algn="r">
              <a:spcBef>
                <a:spcPts val="0"/>
              </a:spcBef>
              <a:buNone/>
              <a:defRPr b="0" i="0" sz="1200" u="none" cap="none" strike="noStrike">
                <a:solidFill>
                  <a:srgbClr val="3B054F"/>
                </a:solidFill>
                <a:latin typeface="Avenir"/>
                <a:ea typeface="Avenir"/>
                <a:cs typeface="Avenir"/>
                <a:sym typeface="Avenir"/>
              </a:defRPr>
            </a:lvl8pPr>
            <a:lvl9pPr indent="0" lvl="8" marL="0" algn="r">
              <a:spcBef>
                <a:spcPts val="0"/>
              </a:spcBef>
              <a:buNone/>
              <a:defRPr b="0" i="0" sz="1200" u="none" cap="none" strike="noStrike">
                <a:solidFill>
                  <a:srgbClr val="3B054F"/>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
        <p:nvSpPr>
          <p:cNvPr id="20" name="Google Shape;20;p22"/>
          <p:cNvSpPr/>
          <p:nvPr/>
        </p:nvSpPr>
        <p:spPr>
          <a:xfrm>
            <a:off x="0" y="5550061"/>
            <a:ext cx="12192000" cy="130793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p:txBody>
      </p:sp>
      <p:pic>
        <p:nvPicPr>
          <p:cNvPr id="21" name="Google Shape;21;p22"/>
          <p:cNvPicPr preferRelativeResize="0"/>
          <p:nvPr/>
        </p:nvPicPr>
        <p:blipFill rotWithShape="1">
          <a:blip r:embed="rId2">
            <a:alphaModFix/>
          </a:blip>
          <a:srcRect b="51469" l="27770" r="18721" t="0"/>
          <a:stretch/>
        </p:blipFill>
        <p:spPr>
          <a:xfrm flipH="1" rot="-2897646">
            <a:off x="5875122" y="2092447"/>
            <a:ext cx="9049921" cy="4704225"/>
          </a:xfrm>
          <a:prstGeom prst="rect">
            <a:avLst/>
          </a:prstGeom>
          <a:noFill/>
          <a:ln>
            <a:noFill/>
          </a:ln>
        </p:spPr>
      </p:pic>
      <p:sp>
        <p:nvSpPr>
          <p:cNvPr id="22" name="Google Shape;22;p22"/>
          <p:cNvSpPr txBox="1"/>
          <p:nvPr/>
        </p:nvSpPr>
        <p:spPr>
          <a:xfrm>
            <a:off x="138811" y="3896370"/>
            <a:ext cx="6155094" cy="618941"/>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000"/>
              <a:buFont typeface="Avenir"/>
              <a:buNone/>
            </a:pPr>
            <a:r>
              <a:t/>
            </a:r>
            <a:endParaRPr b="0" i="0" sz="2000" u="none" cap="none" strike="noStrike">
              <a:solidFill>
                <a:schemeClr val="dk1"/>
              </a:solidFill>
              <a:latin typeface="Avenir"/>
              <a:ea typeface="Avenir"/>
              <a:cs typeface="Avenir"/>
              <a:sym typeface="Avenir"/>
            </a:endParaRPr>
          </a:p>
        </p:txBody>
      </p:sp>
      <p:sp>
        <p:nvSpPr>
          <p:cNvPr id="23" name="Google Shape;23;p22"/>
          <p:cNvSpPr txBox="1"/>
          <p:nvPr>
            <p:ph idx="2" type="body"/>
          </p:nvPr>
        </p:nvSpPr>
        <p:spPr>
          <a:xfrm>
            <a:off x="185194" y="3861685"/>
            <a:ext cx="5324066" cy="34415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757070"/>
              </a:buClr>
              <a:buSzPts val="2000"/>
              <a:buFont typeface="Arial"/>
              <a:buNone/>
              <a:defRPr b="0" i="0" sz="2000">
                <a:solidFill>
                  <a:srgbClr val="757070"/>
                </a:solidFill>
                <a:latin typeface="Avenir"/>
                <a:ea typeface="Avenir"/>
                <a:cs typeface="Avenir"/>
                <a:sym typeface="Avenir"/>
              </a:defRPr>
            </a:lvl1pPr>
            <a:lvl2pPr indent="-381000" lvl="1" marL="914400" algn="l">
              <a:lnSpc>
                <a:spcPct val="90000"/>
              </a:lnSpc>
              <a:spcBef>
                <a:spcPts val="500"/>
              </a:spcBef>
              <a:spcAft>
                <a:spcPts val="0"/>
              </a:spcAft>
              <a:buClr>
                <a:schemeClr val="dk1"/>
              </a:buClr>
              <a:buSzPts val="2400"/>
              <a:buChar char="•"/>
              <a:defRPr/>
            </a:lvl2pPr>
            <a:lvl3pPr indent="-355600" lvl="2" marL="1371600" algn="l">
              <a:lnSpc>
                <a:spcPct val="90000"/>
              </a:lnSpc>
              <a:spcBef>
                <a:spcPts val="500"/>
              </a:spcBef>
              <a:spcAft>
                <a:spcPts val="0"/>
              </a:spcAft>
              <a:buClr>
                <a:schemeClr val="dk1"/>
              </a:buClr>
              <a:buSzPts val="20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4" name="Google Shape;24;p22"/>
          <p:cNvPicPr preferRelativeResize="0"/>
          <p:nvPr/>
        </p:nvPicPr>
        <p:blipFill rotWithShape="1">
          <a:blip r:embed="rId3">
            <a:alphaModFix/>
          </a:blip>
          <a:srcRect b="0" l="0" r="0" t="0"/>
          <a:stretch/>
        </p:blipFill>
        <p:spPr>
          <a:xfrm>
            <a:off x="185194" y="215095"/>
            <a:ext cx="829355" cy="365125"/>
          </a:xfrm>
          <a:prstGeom prst="rect">
            <a:avLst/>
          </a:prstGeom>
          <a:noFill/>
          <a:ln>
            <a:noFill/>
          </a:ln>
        </p:spPr>
      </p:pic>
      <p:sp>
        <p:nvSpPr>
          <p:cNvPr id="25" name="Google Shape;25;p22"/>
          <p:cNvSpPr txBox="1"/>
          <p:nvPr/>
        </p:nvSpPr>
        <p:spPr>
          <a:xfrm>
            <a:off x="160582" y="5616646"/>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rgbClr val="3B054F"/>
                </a:solidFill>
                <a:latin typeface="Avenir"/>
                <a:ea typeface="Avenir"/>
                <a:cs typeface="Avenir"/>
                <a:sym typeface="Avenir"/>
              </a:rPr>
              <a:t>SPONSORED BY</a:t>
            </a:r>
            <a:endParaRPr/>
          </a:p>
        </p:txBody>
      </p:sp>
      <p:pic>
        <p:nvPicPr>
          <p:cNvPr id="26" name="Google Shape;26;p22"/>
          <p:cNvPicPr preferRelativeResize="0"/>
          <p:nvPr/>
        </p:nvPicPr>
        <p:blipFill rotWithShape="1">
          <a:blip r:embed="rId4">
            <a:alphaModFix/>
          </a:blip>
          <a:srcRect b="0" l="0" r="0" t="0"/>
          <a:stretch/>
        </p:blipFill>
        <p:spPr>
          <a:xfrm>
            <a:off x="123078" y="5916461"/>
            <a:ext cx="1112271" cy="571545"/>
          </a:xfrm>
          <a:prstGeom prst="rect">
            <a:avLst/>
          </a:prstGeom>
          <a:noFill/>
          <a:ln>
            <a:noFill/>
          </a:ln>
        </p:spPr>
      </p:pic>
      <p:pic>
        <p:nvPicPr>
          <p:cNvPr descr="Logo&#10;&#10;Description automatically generated" id="27" name="Google Shape;27;p22"/>
          <p:cNvPicPr preferRelativeResize="0"/>
          <p:nvPr/>
        </p:nvPicPr>
        <p:blipFill rotWithShape="1">
          <a:blip r:embed="rId5">
            <a:alphaModFix/>
          </a:blip>
          <a:srcRect b="0" l="0" r="0" t="0"/>
          <a:stretch/>
        </p:blipFill>
        <p:spPr>
          <a:xfrm>
            <a:off x="2637450" y="6077284"/>
            <a:ext cx="822868" cy="324238"/>
          </a:xfrm>
          <a:prstGeom prst="rect">
            <a:avLst/>
          </a:prstGeom>
          <a:noFill/>
          <a:ln>
            <a:noFill/>
          </a:ln>
        </p:spPr>
      </p:pic>
      <p:pic>
        <p:nvPicPr>
          <p:cNvPr descr="Shape&#10;&#10;Description automatically generated with medium confidence" id="28" name="Google Shape;28;p22"/>
          <p:cNvPicPr preferRelativeResize="0"/>
          <p:nvPr/>
        </p:nvPicPr>
        <p:blipFill rotWithShape="1">
          <a:blip r:embed="rId6">
            <a:alphaModFix/>
          </a:blip>
          <a:srcRect b="0" l="0" r="0" t="0"/>
          <a:stretch/>
        </p:blipFill>
        <p:spPr>
          <a:xfrm>
            <a:off x="1235349" y="6068143"/>
            <a:ext cx="1235967" cy="370790"/>
          </a:xfrm>
          <a:prstGeom prst="rect">
            <a:avLst/>
          </a:prstGeom>
          <a:noFill/>
          <a:ln>
            <a:noFill/>
          </a:ln>
        </p:spPr>
      </p:pic>
      <p:pic>
        <p:nvPicPr>
          <p:cNvPr descr="A picture containing background pattern&#10;&#10;Description automatically generated" id="29" name="Google Shape;29;p22"/>
          <p:cNvPicPr preferRelativeResize="0"/>
          <p:nvPr/>
        </p:nvPicPr>
        <p:blipFill rotWithShape="1">
          <a:blip r:embed="rId7">
            <a:alphaModFix/>
          </a:blip>
          <a:srcRect b="42504" l="20362" r="19759" t="41518"/>
          <a:stretch/>
        </p:blipFill>
        <p:spPr>
          <a:xfrm>
            <a:off x="3707620" y="6093342"/>
            <a:ext cx="1456259" cy="307977"/>
          </a:xfrm>
          <a:prstGeom prst="roundRect">
            <a:avLst>
              <a:gd fmla="val 8594" name="adj"/>
            </a:avLst>
          </a:prstGeom>
          <a:solidFill>
            <a:srgbClr val="ECECEC"/>
          </a:solidFill>
          <a:ln>
            <a:noFill/>
          </a:ln>
        </p:spPr>
      </p:pic>
      <p:pic>
        <p:nvPicPr>
          <p:cNvPr id="30" name="Google Shape;30;p22"/>
          <p:cNvPicPr preferRelativeResize="0"/>
          <p:nvPr/>
        </p:nvPicPr>
        <p:blipFill rotWithShape="1">
          <a:blip r:embed="rId8">
            <a:alphaModFix/>
          </a:blip>
          <a:srcRect b="0" l="0" r="0" t="0"/>
          <a:stretch/>
        </p:blipFill>
        <p:spPr>
          <a:xfrm>
            <a:off x="5189263" y="5935570"/>
            <a:ext cx="822869" cy="55243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1" name="Shape 31"/>
        <p:cNvGrpSpPr/>
        <p:nvPr/>
      </p:nvGrpSpPr>
      <p:grpSpPr>
        <a:xfrm>
          <a:off x="0" y="0"/>
          <a:ext cx="0" cy="0"/>
          <a:chOff x="0" y="0"/>
          <a:chExt cx="0" cy="0"/>
        </a:xfrm>
      </p:grpSpPr>
      <p:sp>
        <p:nvSpPr>
          <p:cNvPr id="32" name="Google Shape;32;p23"/>
          <p:cNvSpPr txBox="1"/>
          <p:nvPr>
            <p:ph idx="12" type="sldNum"/>
          </p:nvPr>
        </p:nvSpPr>
        <p:spPr>
          <a:xfrm>
            <a:off x="11353801" y="6176963"/>
            <a:ext cx="41467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3" name="Google Shape;33;p23"/>
          <p:cNvSpPr/>
          <p:nvPr/>
        </p:nvSpPr>
        <p:spPr>
          <a:xfrm>
            <a:off x="0" y="3121205"/>
            <a:ext cx="12192000" cy="793390"/>
          </a:xfrm>
          <a:prstGeom prst="rect">
            <a:avLst/>
          </a:prstGeom>
          <a:gradFill>
            <a:gsLst>
              <a:gs pos="0">
                <a:srgbClr val="9600D1"/>
              </a:gs>
              <a:gs pos="18000">
                <a:srgbClr val="9600D1"/>
              </a:gs>
              <a:gs pos="85000">
                <a:srgbClr val="4D0470"/>
              </a:gs>
              <a:gs pos="100000">
                <a:srgbClr val="4D047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34" name="Google Shape;34;p23"/>
          <p:cNvCxnSpPr/>
          <p:nvPr/>
        </p:nvCxnSpPr>
        <p:spPr>
          <a:xfrm flipH="1">
            <a:off x="1131365" y="3906439"/>
            <a:ext cx="5179" cy="1011077"/>
          </a:xfrm>
          <a:prstGeom prst="straightConnector1">
            <a:avLst/>
          </a:prstGeom>
          <a:noFill/>
          <a:ln cap="flat" cmpd="sng" w="82550">
            <a:solidFill>
              <a:srgbClr val="7F00B4"/>
            </a:solidFill>
            <a:prstDash val="solid"/>
            <a:miter lim="800000"/>
            <a:headEnd len="sm" w="sm" type="none"/>
            <a:tailEnd len="sm" w="sm" type="none"/>
          </a:ln>
        </p:spPr>
      </p:cxnSp>
      <p:sp>
        <p:nvSpPr>
          <p:cNvPr id="35" name="Google Shape;35;p23"/>
          <p:cNvSpPr txBox="1"/>
          <p:nvPr/>
        </p:nvSpPr>
        <p:spPr>
          <a:xfrm>
            <a:off x="858952" y="4908803"/>
            <a:ext cx="48768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4800">
                <a:solidFill>
                  <a:srgbClr val="7F00B4"/>
                </a:solidFill>
                <a:latin typeface="Helvetica Neue"/>
                <a:ea typeface="Helvetica Neue"/>
                <a:cs typeface="Helvetica Neue"/>
                <a:sym typeface="Helvetica Neue"/>
              </a:rPr>
              <a:t>1</a:t>
            </a:r>
            <a:endParaRPr/>
          </a:p>
        </p:txBody>
      </p:sp>
      <p:cxnSp>
        <p:nvCxnSpPr>
          <p:cNvPr id="36" name="Google Shape;36;p23"/>
          <p:cNvCxnSpPr/>
          <p:nvPr/>
        </p:nvCxnSpPr>
        <p:spPr>
          <a:xfrm rot="10800000">
            <a:off x="2949402" y="1538572"/>
            <a:ext cx="0" cy="1601254"/>
          </a:xfrm>
          <a:prstGeom prst="straightConnector1">
            <a:avLst/>
          </a:prstGeom>
          <a:noFill/>
          <a:ln cap="flat" cmpd="sng" w="82550">
            <a:solidFill>
              <a:srgbClr val="9501D0"/>
            </a:solidFill>
            <a:prstDash val="solid"/>
            <a:miter lim="800000"/>
            <a:headEnd len="sm" w="sm" type="none"/>
            <a:tailEnd len="sm" w="sm" type="none"/>
          </a:ln>
        </p:spPr>
      </p:cxnSp>
      <p:sp>
        <p:nvSpPr>
          <p:cNvPr id="37" name="Google Shape;37;p23"/>
          <p:cNvSpPr txBox="1"/>
          <p:nvPr/>
        </p:nvSpPr>
        <p:spPr>
          <a:xfrm>
            <a:off x="2706015" y="785825"/>
            <a:ext cx="48768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800">
                <a:solidFill>
                  <a:srgbClr val="9501D0"/>
                </a:solidFill>
                <a:latin typeface="Helvetica Neue"/>
                <a:ea typeface="Helvetica Neue"/>
                <a:cs typeface="Helvetica Neue"/>
                <a:sym typeface="Helvetica Neue"/>
              </a:rPr>
              <a:t>2</a:t>
            </a:r>
            <a:endParaRPr/>
          </a:p>
        </p:txBody>
      </p:sp>
      <p:cxnSp>
        <p:nvCxnSpPr>
          <p:cNvPr id="38" name="Google Shape;38;p23"/>
          <p:cNvCxnSpPr/>
          <p:nvPr/>
        </p:nvCxnSpPr>
        <p:spPr>
          <a:xfrm rot="10800000">
            <a:off x="5883634" y="3913802"/>
            <a:ext cx="10633" cy="1641897"/>
          </a:xfrm>
          <a:prstGeom prst="straightConnector1">
            <a:avLst/>
          </a:prstGeom>
          <a:noFill/>
          <a:ln cap="flat" cmpd="sng" w="82550">
            <a:solidFill>
              <a:srgbClr val="8300B7"/>
            </a:solidFill>
            <a:prstDash val="solid"/>
            <a:miter lim="800000"/>
            <a:headEnd len="sm" w="sm" type="none"/>
            <a:tailEnd len="sm" w="sm" type="none"/>
          </a:ln>
        </p:spPr>
      </p:cxnSp>
      <p:cxnSp>
        <p:nvCxnSpPr>
          <p:cNvPr id="39" name="Google Shape;39;p23"/>
          <p:cNvCxnSpPr/>
          <p:nvPr/>
        </p:nvCxnSpPr>
        <p:spPr>
          <a:xfrm>
            <a:off x="6731000" y="2353169"/>
            <a:ext cx="0" cy="780307"/>
          </a:xfrm>
          <a:prstGeom prst="straightConnector1">
            <a:avLst/>
          </a:prstGeom>
          <a:noFill/>
          <a:ln cap="flat" cmpd="sng" w="82550">
            <a:solidFill>
              <a:srgbClr val="7D00B0"/>
            </a:solidFill>
            <a:prstDash val="solid"/>
            <a:miter lim="800000"/>
            <a:headEnd len="sm" w="sm" type="none"/>
            <a:tailEnd len="sm" w="sm" type="none"/>
          </a:ln>
        </p:spPr>
      </p:cxnSp>
      <p:sp>
        <p:nvSpPr>
          <p:cNvPr id="40" name="Google Shape;40;p23"/>
          <p:cNvSpPr txBox="1"/>
          <p:nvPr/>
        </p:nvSpPr>
        <p:spPr>
          <a:xfrm>
            <a:off x="5639793" y="5566239"/>
            <a:ext cx="523189"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800">
                <a:solidFill>
                  <a:srgbClr val="8300B7"/>
                </a:solidFill>
                <a:latin typeface="Helvetica Neue"/>
                <a:ea typeface="Helvetica Neue"/>
                <a:cs typeface="Helvetica Neue"/>
                <a:sym typeface="Helvetica Neue"/>
              </a:rPr>
              <a:t>3</a:t>
            </a:r>
            <a:endParaRPr/>
          </a:p>
        </p:txBody>
      </p:sp>
      <p:sp>
        <p:nvSpPr>
          <p:cNvPr id="41" name="Google Shape;41;p23"/>
          <p:cNvSpPr txBox="1"/>
          <p:nvPr/>
        </p:nvSpPr>
        <p:spPr>
          <a:xfrm>
            <a:off x="6470399" y="1637719"/>
            <a:ext cx="48768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800">
                <a:solidFill>
                  <a:srgbClr val="7D00B0"/>
                </a:solidFill>
                <a:latin typeface="Helvetica Neue"/>
                <a:ea typeface="Helvetica Neue"/>
                <a:cs typeface="Helvetica Neue"/>
                <a:sym typeface="Helvetica Neue"/>
              </a:rPr>
              <a:t>4</a:t>
            </a:r>
            <a:endParaRPr/>
          </a:p>
        </p:txBody>
      </p:sp>
      <p:cxnSp>
        <p:nvCxnSpPr>
          <p:cNvPr id="42" name="Google Shape;42;p23"/>
          <p:cNvCxnSpPr/>
          <p:nvPr/>
        </p:nvCxnSpPr>
        <p:spPr>
          <a:xfrm>
            <a:off x="8396176" y="3913134"/>
            <a:ext cx="0" cy="594148"/>
          </a:xfrm>
          <a:prstGeom prst="straightConnector1">
            <a:avLst/>
          </a:prstGeom>
          <a:noFill/>
          <a:ln cap="flat" cmpd="sng" w="82550">
            <a:solidFill>
              <a:srgbClr val="6B0097"/>
            </a:solidFill>
            <a:prstDash val="solid"/>
            <a:miter lim="800000"/>
            <a:headEnd len="sm" w="sm" type="none"/>
            <a:tailEnd len="sm" w="sm" type="none"/>
          </a:ln>
        </p:spPr>
      </p:cxnSp>
      <p:sp>
        <p:nvSpPr>
          <p:cNvPr id="43" name="Google Shape;43;p23"/>
          <p:cNvSpPr txBox="1"/>
          <p:nvPr/>
        </p:nvSpPr>
        <p:spPr>
          <a:xfrm>
            <a:off x="8145691" y="4507535"/>
            <a:ext cx="48768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800">
                <a:solidFill>
                  <a:srgbClr val="6B0097"/>
                </a:solidFill>
                <a:latin typeface="Helvetica Neue"/>
                <a:ea typeface="Helvetica Neue"/>
                <a:cs typeface="Helvetica Neue"/>
                <a:sym typeface="Helvetica Neue"/>
              </a:rPr>
              <a:t>5</a:t>
            </a:r>
            <a:endParaRPr/>
          </a:p>
        </p:txBody>
      </p:sp>
      <p:sp>
        <p:nvSpPr>
          <p:cNvPr id="44" name="Google Shape;44;p23"/>
          <p:cNvSpPr txBox="1"/>
          <p:nvPr>
            <p:ph idx="1" type="body"/>
          </p:nvPr>
        </p:nvSpPr>
        <p:spPr>
          <a:xfrm>
            <a:off x="215902" y="3139826"/>
            <a:ext cx="5157655" cy="773308"/>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3600"/>
              <a:buNone/>
              <a:defRPr sz="3600">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23"/>
          <p:cNvSpPr txBox="1"/>
          <p:nvPr>
            <p:ph idx="2" type="body"/>
          </p:nvPr>
        </p:nvSpPr>
        <p:spPr>
          <a:xfrm>
            <a:off x="3192800" y="902571"/>
            <a:ext cx="8161001" cy="591946"/>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0" i="1" sz="2400">
                <a:solidFill>
                  <a:schemeClr val="dk1"/>
                </a:solidFill>
                <a:latin typeface="Avenir"/>
                <a:ea typeface="Avenir"/>
                <a:cs typeface="Avenir"/>
                <a:sym typeface="Aveni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23"/>
          <p:cNvSpPr txBox="1"/>
          <p:nvPr>
            <p:ph idx="3" type="body"/>
          </p:nvPr>
        </p:nvSpPr>
        <p:spPr>
          <a:xfrm>
            <a:off x="1255976" y="5021657"/>
            <a:ext cx="4372619" cy="633749"/>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0" i="1" sz="2400">
                <a:solidFill>
                  <a:schemeClr val="dk1"/>
                </a:solidFill>
                <a:latin typeface="Avenir"/>
                <a:ea typeface="Avenir"/>
                <a:cs typeface="Avenir"/>
                <a:sym typeface="Aveni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23"/>
          <p:cNvSpPr txBox="1"/>
          <p:nvPr>
            <p:ph idx="4" type="body"/>
          </p:nvPr>
        </p:nvSpPr>
        <p:spPr>
          <a:xfrm>
            <a:off x="6162982" y="5705397"/>
            <a:ext cx="5170066" cy="500063"/>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0" i="1" sz="2400">
                <a:solidFill>
                  <a:schemeClr val="dk1"/>
                </a:solidFill>
                <a:latin typeface="Avenir"/>
                <a:ea typeface="Avenir"/>
                <a:cs typeface="Avenir"/>
                <a:sym typeface="Aveni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23"/>
          <p:cNvSpPr txBox="1"/>
          <p:nvPr>
            <p:ph idx="5" type="body"/>
          </p:nvPr>
        </p:nvSpPr>
        <p:spPr>
          <a:xfrm>
            <a:off x="6958079" y="1772670"/>
            <a:ext cx="5233916" cy="50625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0" i="1" sz="2400">
                <a:solidFill>
                  <a:schemeClr val="dk1"/>
                </a:solidFill>
                <a:latin typeface="Avenir"/>
                <a:ea typeface="Avenir"/>
                <a:cs typeface="Avenir"/>
                <a:sym typeface="Aveni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23"/>
          <p:cNvSpPr txBox="1"/>
          <p:nvPr>
            <p:ph idx="6" type="body"/>
          </p:nvPr>
        </p:nvSpPr>
        <p:spPr>
          <a:xfrm>
            <a:off x="8633370" y="4672074"/>
            <a:ext cx="3558629" cy="462787"/>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0" i="1" sz="2400">
                <a:solidFill>
                  <a:schemeClr val="dk1"/>
                </a:solidFill>
                <a:latin typeface="Avenir"/>
                <a:ea typeface="Avenir"/>
                <a:cs typeface="Avenir"/>
                <a:sym typeface="Aveni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0" name="Shape 50"/>
        <p:cNvGrpSpPr/>
        <p:nvPr/>
      </p:nvGrpSpPr>
      <p:grpSpPr>
        <a:xfrm>
          <a:off x="0" y="0"/>
          <a:ext cx="0" cy="0"/>
          <a:chOff x="0" y="0"/>
          <a:chExt cx="0" cy="0"/>
        </a:xfrm>
      </p:grpSpPr>
      <p:sp>
        <p:nvSpPr>
          <p:cNvPr id="51" name="Google Shape;51;p24"/>
          <p:cNvSpPr txBox="1"/>
          <p:nvPr>
            <p:ph idx="12" type="sldNum"/>
          </p:nvPr>
        </p:nvSpPr>
        <p:spPr>
          <a:xfrm>
            <a:off x="11353801" y="6176963"/>
            <a:ext cx="41467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52" name="Google Shape;52;p24"/>
          <p:cNvSpPr txBox="1"/>
          <p:nvPr>
            <p:ph type="title"/>
          </p:nvPr>
        </p:nvSpPr>
        <p:spPr>
          <a:xfrm>
            <a:off x="423522" y="515680"/>
            <a:ext cx="11344956" cy="72289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3600"/>
              <a:buFont typeface="Avenir"/>
              <a:buNone/>
              <a:defRPr sz="3600">
                <a:latin typeface="Avenir"/>
                <a:ea typeface="Avenir"/>
                <a:cs typeface="Avenir"/>
                <a:sym typeface="Aveni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24"/>
          <p:cNvSpPr txBox="1"/>
          <p:nvPr>
            <p:ph idx="1" type="body"/>
          </p:nvPr>
        </p:nvSpPr>
        <p:spPr>
          <a:xfrm>
            <a:off x="423522" y="1458494"/>
            <a:ext cx="11344956" cy="4583491"/>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3B054F"/>
              </a:buClr>
              <a:buSzPts val="2800"/>
              <a:buFont typeface="NTR"/>
              <a:buChar char="●"/>
              <a:defRPr>
                <a:latin typeface="Avenir"/>
                <a:ea typeface="Avenir"/>
                <a:cs typeface="Avenir"/>
                <a:sym typeface="Avenir"/>
              </a:defRPr>
            </a:lvl1pPr>
            <a:lvl2pPr indent="-381000" lvl="1" marL="914400" algn="l">
              <a:lnSpc>
                <a:spcPct val="90000"/>
              </a:lnSpc>
              <a:spcBef>
                <a:spcPts val="500"/>
              </a:spcBef>
              <a:spcAft>
                <a:spcPts val="0"/>
              </a:spcAft>
              <a:buClr>
                <a:srgbClr val="3B054F"/>
              </a:buClr>
              <a:buSzPts val="2400"/>
              <a:buFont typeface="NTR"/>
              <a:buChar char="●"/>
              <a:defRPr>
                <a:latin typeface="Avenir"/>
                <a:ea typeface="Avenir"/>
                <a:cs typeface="Avenir"/>
                <a:sym typeface="Avenir"/>
              </a:defRPr>
            </a:lvl2pPr>
            <a:lvl3pPr indent="-355600" lvl="2" marL="1371600" algn="l">
              <a:lnSpc>
                <a:spcPct val="90000"/>
              </a:lnSpc>
              <a:spcBef>
                <a:spcPts val="500"/>
              </a:spcBef>
              <a:spcAft>
                <a:spcPts val="0"/>
              </a:spcAft>
              <a:buClr>
                <a:srgbClr val="3B054F"/>
              </a:buClr>
              <a:buSzPts val="2000"/>
              <a:buFont typeface="NTR"/>
              <a:buChar char="●"/>
              <a:defRPr>
                <a:latin typeface="Avenir"/>
                <a:ea typeface="Avenir"/>
                <a:cs typeface="Avenir"/>
                <a:sym typeface="Avenir"/>
              </a:defRPr>
            </a:lvl3pPr>
            <a:lvl4pPr indent="-342900" lvl="3" marL="1828800" algn="l">
              <a:lnSpc>
                <a:spcPct val="90000"/>
              </a:lnSpc>
              <a:spcBef>
                <a:spcPts val="500"/>
              </a:spcBef>
              <a:spcAft>
                <a:spcPts val="0"/>
              </a:spcAft>
              <a:buClr>
                <a:srgbClr val="3B054F"/>
              </a:buClr>
              <a:buSzPts val="1800"/>
              <a:buFont typeface="NTR"/>
              <a:buChar char="●"/>
              <a:defRPr>
                <a:latin typeface="Avenir"/>
                <a:ea typeface="Avenir"/>
                <a:cs typeface="Avenir"/>
                <a:sym typeface="Avenir"/>
              </a:defRPr>
            </a:lvl4pPr>
            <a:lvl5pPr indent="-342900" lvl="4" marL="2286000" algn="l">
              <a:lnSpc>
                <a:spcPct val="90000"/>
              </a:lnSpc>
              <a:spcBef>
                <a:spcPts val="500"/>
              </a:spcBef>
              <a:spcAft>
                <a:spcPts val="0"/>
              </a:spcAft>
              <a:buClr>
                <a:srgbClr val="3B054F"/>
              </a:buClr>
              <a:buSzPts val="1800"/>
              <a:buFont typeface="NTR"/>
              <a:buChar char="●"/>
              <a:defRPr>
                <a:latin typeface="Avenir"/>
                <a:ea typeface="Avenir"/>
                <a:cs typeface="Avenir"/>
                <a:sym typeface="Aveni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4" name="Shape 54"/>
        <p:cNvGrpSpPr/>
        <p:nvPr/>
      </p:nvGrpSpPr>
      <p:grpSpPr>
        <a:xfrm>
          <a:off x="0" y="0"/>
          <a:ext cx="0" cy="0"/>
          <a:chOff x="0" y="0"/>
          <a:chExt cx="0" cy="0"/>
        </a:xfrm>
      </p:grpSpPr>
      <p:sp>
        <p:nvSpPr>
          <p:cNvPr id="55" name="Google Shape;55;p2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venir"/>
              <a:buNone/>
              <a:defRPr sz="3200">
                <a:latin typeface="Avenir"/>
                <a:ea typeface="Avenir"/>
                <a:cs typeface="Avenir"/>
                <a:sym typeface="Aveni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5"/>
          <p:cNvSpPr/>
          <p:nvPr>
            <p:ph idx="2" type="pic"/>
          </p:nvPr>
        </p:nvSpPr>
        <p:spPr>
          <a:xfrm>
            <a:off x="5183188" y="457201"/>
            <a:ext cx="6172200" cy="5403850"/>
          </a:xfrm>
          <a:prstGeom prst="rect">
            <a:avLst/>
          </a:prstGeom>
          <a:noFill/>
          <a:ln>
            <a:noFill/>
          </a:ln>
        </p:spPr>
      </p:sp>
      <p:sp>
        <p:nvSpPr>
          <p:cNvPr id="57" name="Google Shape;57;p2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atin typeface="Avenir"/>
                <a:ea typeface="Avenir"/>
                <a:cs typeface="Avenir"/>
                <a:sym typeface="Avenir"/>
              </a:defRPr>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25"/>
          <p:cNvSpPr txBox="1"/>
          <p:nvPr>
            <p:ph idx="12" type="sldNum"/>
          </p:nvPr>
        </p:nvSpPr>
        <p:spPr>
          <a:xfrm>
            <a:off x="11353801" y="6176963"/>
            <a:ext cx="41467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cSld name="2_Blank">
    <p:spTree>
      <p:nvGrpSpPr>
        <p:cNvPr id="59" name="Shape 59"/>
        <p:cNvGrpSpPr/>
        <p:nvPr/>
      </p:nvGrpSpPr>
      <p:grpSpPr>
        <a:xfrm>
          <a:off x="0" y="0"/>
          <a:ext cx="0" cy="0"/>
          <a:chOff x="0" y="0"/>
          <a:chExt cx="0" cy="0"/>
        </a:xfrm>
      </p:grpSpPr>
      <p:sp>
        <p:nvSpPr>
          <p:cNvPr id="60" name="Google Shape;60;p26"/>
          <p:cNvSpPr txBox="1"/>
          <p:nvPr>
            <p:ph idx="12" type="sldNum"/>
          </p:nvPr>
        </p:nvSpPr>
        <p:spPr>
          <a:xfrm>
            <a:off x="11353801" y="6176963"/>
            <a:ext cx="41467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61" name="Google Shape;61;p26"/>
          <p:cNvSpPr txBox="1"/>
          <p:nvPr>
            <p:ph idx="1" type="body"/>
          </p:nvPr>
        </p:nvSpPr>
        <p:spPr>
          <a:xfrm>
            <a:off x="946150" y="2736850"/>
            <a:ext cx="10299700" cy="1384300"/>
          </a:xfrm>
          <a:prstGeom prst="rect">
            <a:avLst/>
          </a:prstGeom>
          <a:noFill/>
          <a:ln>
            <a:noFill/>
          </a:ln>
        </p:spPr>
        <p:txBody>
          <a:bodyPr anchorCtr="0" anchor="ctr" bIns="45700" lIns="91425" spcFirstLastPara="1" rIns="91425" wrap="square" tIns="45700">
            <a:normAutofit/>
          </a:bodyPr>
          <a:lstStyle>
            <a:lvl1pPr indent="-228600" lvl="0" marL="457200" algn="ctr">
              <a:lnSpc>
                <a:spcPct val="90000"/>
              </a:lnSpc>
              <a:spcBef>
                <a:spcPts val="1000"/>
              </a:spcBef>
              <a:spcAft>
                <a:spcPts val="0"/>
              </a:spcAft>
              <a:buClr>
                <a:schemeClr val="dk1"/>
              </a:buClr>
              <a:buSzPts val="4000"/>
              <a:buNone/>
              <a:defRPr sz="4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62" name="Shape 62"/>
        <p:cNvGrpSpPr/>
        <p:nvPr/>
      </p:nvGrpSpPr>
      <p:grpSpPr>
        <a:xfrm>
          <a:off x="0" y="0"/>
          <a:ext cx="0" cy="0"/>
          <a:chOff x="0" y="0"/>
          <a:chExt cx="0" cy="0"/>
        </a:xfrm>
      </p:grpSpPr>
      <p:sp>
        <p:nvSpPr>
          <p:cNvPr id="63" name="Google Shape;63;p27"/>
          <p:cNvSpPr txBox="1"/>
          <p:nvPr>
            <p:ph idx="12" type="sldNum"/>
          </p:nvPr>
        </p:nvSpPr>
        <p:spPr>
          <a:xfrm>
            <a:off x="11353801" y="6176963"/>
            <a:ext cx="41467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64" name="Google Shape;64;p27"/>
          <p:cNvSpPr txBox="1"/>
          <p:nvPr>
            <p:ph idx="1" type="body"/>
          </p:nvPr>
        </p:nvSpPr>
        <p:spPr>
          <a:xfrm>
            <a:off x="946150" y="2736850"/>
            <a:ext cx="10299700" cy="1384300"/>
          </a:xfrm>
          <a:prstGeom prst="rect">
            <a:avLst/>
          </a:prstGeom>
          <a:noFill/>
          <a:ln>
            <a:noFill/>
          </a:ln>
        </p:spPr>
        <p:txBody>
          <a:bodyPr anchorCtr="0" anchor="ctr" bIns="45700" lIns="91425" spcFirstLastPara="1" rIns="91425" wrap="square" tIns="45700">
            <a:normAutofit/>
          </a:bodyPr>
          <a:lstStyle>
            <a:lvl1pPr indent="-228600" lvl="0" marL="457200" algn="ctr">
              <a:lnSpc>
                <a:spcPct val="90000"/>
              </a:lnSpc>
              <a:spcBef>
                <a:spcPts val="1000"/>
              </a:spcBef>
              <a:spcAft>
                <a:spcPts val="0"/>
              </a:spcAft>
              <a:buClr>
                <a:schemeClr val="dk1"/>
              </a:buClr>
              <a:buSzPts val="4000"/>
              <a:buNone/>
              <a:defRPr sz="4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 name="Shape 65"/>
        <p:cNvGrpSpPr/>
        <p:nvPr/>
      </p:nvGrpSpPr>
      <p:grpSpPr>
        <a:xfrm>
          <a:off x="0" y="0"/>
          <a:ext cx="0" cy="0"/>
          <a:chOff x="0" y="0"/>
          <a:chExt cx="0" cy="0"/>
        </a:xfrm>
      </p:grpSpPr>
      <p:sp>
        <p:nvSpPr>
          <p:cNvPr id="66" name="Google Shape;66;p2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venir"/>
              <a:buNone/>
              <a:defRPr sz="3200">
                <a:latin typeface="Avenir"/>
                <a:ea typeface="Avenir"/>
                <a:cs typeface="Avenir"/>
                <a:sym typeface="Aveni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8"/>
          <p:cNvSpPr txBox="1"/>
          <p:nvPr>
            <p:ph idx="1" type="body"/>
          </p:nvPr>
        </p:nvSpPr>
        <p:spPr>
          <a:xfrm>
            <a:off x="5183188" y="457201"/>
            <a:ext cx="6172200" cy="5403850"/>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rgbClr val="3B054F"/>
              </a:buClr>
              <a:buSzPts val="3200"/>
              <a:buFont typeface="NTR"/>
              <a:buChar char="●"/>
              <a:defRPr sz="3200">
                <a:latin typeface="Avenir"/>
                <a:ea typeface="Avenir"/>
                <a:cs typeface="Avenir"/>
                <a:sym typeface="Avenir"/>
              </a:defRPr>
            </a:lvl1pPr>
            <a:lvl2pPr indent="-406400" lvl="1" marL="914400" algn="l">
              <a:lnSpc>
                <a:spcPct val="90000"/>
              </a:lnSpc>
              <a:spcBef>
                <a:spcPts val="500"/>
              </a:spcBef>
              <a:spcAft>
                <a:spcPts val="0"/>
              </a:spcAft>
              <a:buClr>
                <a:srgbClr val="3B054F"/>
              </a:buClr>
              <a:buSzPts val="2800"/>
              <a:buFont typeface="NTR"/>
              <a:buChar char="●"/>
              <a:defRPr sz="2800">
                <a:latin typeface="Avenir"/>
                <a:ea typeface="Avenir"/>
                <a:cs typeface="Avenir"/>
                <a:sym typeface="Avenir"/>
              </a:defRPr>
            </a:lvl2pPr>
            <a:lvl3pPr indent="-381000" lvl="2" marL="1371600" algn="l">
              <a:lnSpc>
                <a:spcPct val="90000"/>
              </a:lnSpc>
              <a:spcBef>
                <a:spcPts val="500"/>
              </a:spcBef>
              <a:spcAft>
                <a:spcPts val="0"/>
              </a:spcAft>
              <a:buClr>
                <a:srgbClr val="3B054F"/>
              </a:buClr>
              <a:buSzPts val="2400"/>
              <a:buFont typeface="NTR"/>
              <a:buChar char="●"/>
              <a:defRPr sz="2400">
                <a:latin typeface="Avenir"/>
                <a:ea typeface="Avenir"/>
                <a:cs typeface="Avenir"/>
                <a:sym typeface="Avenir"/>
              </a:defRPr>
            </a:lvl3pPr>
            <a:lvl4pPr indent="-355600" lvl="3" marL="1828800" algn="l">
              <a:lnSpc>
                <a:spcPct val="90000"/>
              </a:lnSpc>
              <a:spcBef>
                <a:spcPts val="500"/>
              </a:spcBef>
              <a:spcAft>
                <a:spcPts val="0"/>
              </a:spcAft>
              <a:buClr>
                <a:srgbClr val="3B054F"/>
              </a:buClr>
              <a:buSzPts val="2000"/>
              <a:buFont typeface="NTR"/>
              <a:buChar char="●"/>
              <a:defRPr sz="2000">
                <a:latin typeface="Avenir"/>
                <a:ea typeface="Avenir"/>
                <a:cs typeface="Avenir"/>
                <a:sym typeface="Avenir"/>
              </a:defRPr>
            </a:lvl4pPr>
            <a:lvl5pPr indent="-355600" lvl="4" marL="2286000" algn="l">
              <a:lnSpc>
                <a:spcPct val="90000"/>
              </a:lnSpc>
              <a:spcBef>
                <a:spcPts val="500"/>
              </a:spcBef>
              <a:spcAft>
                <a:spcPts val="0"/>
              </a:spcAft>
              <a:buClr>
                <a:srgbClr val="3B054F"/>
              </a:buClr>
              <a:buSzPts val="2000"/>
              <a:buFont typeface="NTR"/>
              <a:buChar char="●"/>
              <a:defRPr sz="2000">
                <a:latin typeface="Avenir"/>
                <a:ea typeface="Avenir"/>
                <a:cs typeface="Avenir"/>
                <a:sym typeface="Avenir"/>
              </a:defRPr>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 name="Google Shape;68;p2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atin typeface="Avenir"/>
                <a:ea typeface="Avenir"/>
                <a:cs typeface="Avenir"/>
                <a:sym typeface="Avenir"/>
              </a:defRPr>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28"/>
          <p:cNvSpPr txBox="1"/>
          <p:nvPr>
            <p:ph idx="12" type="sldNum"/>
          </p:nvPr>
        </p:nvSpPr>
        <p:spPr>
          <a:xfrm>
            <a:off x="11353801" y="6176963"/>
            <a:ext cx="41467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0" name="Shape 70"/>
        <p:cNvGrpSpPr/>
        <p:nvPr/>
      </p:nvGrpSpPr>
      <p:grpSpPr>
        <a:xfrm>
          <a:off x="0" y="0"/>
          <a:ext cx="0" cy="0"/>
          <a:chOff x="0" y="0"/>
          <a:chExt cx="0" cy="0"/>
        </a:xfrm>
      </p:grpSpPr>
      <p:sp>
        <p:nvSpPr>
          <p:cNvPr id="71" name="Google Shape;71;p29"/>
          <p:cNvSpPr txBox="1"/>
          <p:nvPr>
            <p:ph idx="1" type="body"/>
          </p:nvPr>
        </p:nvSpPr>
        <p:spPr>
          <a:xfrm>
            <a:off x="423521" y="1527337"/>
            <a:ext cx="5444843" cy="4351338"/>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1000"/>
              </a:spcBef>
              <a:spcAft>
                <a:spcPts val="0"/>
              </a:spcAft>
              <a:buClr>
                <a:srgbClr val="3B054F"/>
              </a:buClr>
              <a:buSzPts val="2400"/>
              <a:buFont typeface="NTR"/>
              <a:buChar char="●"/>
              <a:defRPr sz="2400">
                <a:latin typeface="Avenir"/>
                <a:ea typeface="Avenir"/>
                <a:cs typeface="Avenir"/>
                <a:sym typeface="Avenir"/>
              </a:defRPr>
            </a:lvl1pPr>
            <a:lvl2pPr indent="-355600" lvl="1" marL="914400" algn="l">
              <a:lnSpc>
                <a:spcPct val="90000"/>
              </a:lnSpc>
              <a:spcBef>
                <a:spcPts val="500"/>
              </a:spcBef>
              <a:spcAft>
                <a:spcPts val="0"/>
              </a:spcAft>
              <a:buClr>
                <a:srgbClr val="3B054F"/>
              </a:buClr>
              <a:buSzPts val="2000"/>
              <a:buFont typeface="NTR"/>
              <a:buChar char="●"/>
              <a:defRPr sz="2000">
                <a:latin typeface="Avenir"/>
                <a:ea typeface="Avenir"/>
                <a:cs typeface="Avenir"/>
                <a:sym typeface="Avenir"/>
              </a:defRPr>
            </a:lvl2pPr>
            <a:lvl3pPr indent="-342900" lvl="2" marL="1371600" algn="l">
              <a:lnSpc>
                <a:spcPct val="90000"/>
              </a:lnSpc>
              <a:spcBef>
                <a:spcPts val="500"/>
              </a:spcBef>
              <a:spcAft>
                <a:spcPts val="0"/>
              </a:spcAft>
              <a:buClr>
                <a:srgbClr val="3B054F"/>
              </a:buClr>
              <a:buSzPts val="1800"/>
              <a:buFont typeface="NTR"/>
              <a:buChar char="●"/>
              <a:defRPr sz="1800">
                <a:latin typeface="Avenir"/>
                <a:ea typeface="Avenir"/>
                <a:cs typeface="Avenir"/>
                <a:sym typeface="Avenir"/>
              </a:defRPr>
            </a:lvl3pPr>
            <a:lvl4pPr indent="-330200" lvl="3" marL="1828800" algn="l">
              <a:lnSpc>
                <a:spcPct val="90000"/>
              </a:lnSpc>
              <a:spcBef>
                <a:spcPts val="500"/>
              </a:spcBef>
              <a:spcAft>
                <a:spcPts val="0"/>
              </a:spcAft>
              <a:buClr>
                <a:srgbClr val="3B054F"/>
              </a:buClr>
              <a:buSzPts val="1600"/>
              <a:buFont typeface="NTR"/>
              <a:buChar char="●"/>
              <a:defRPr sz="1600">
                <a:latin typeface="Avenir"/>
                <a:ea typeface="Avenir"/>
                <a:cs typeface="Avenir"/>
                <a:sym typeface="Avenir"/>
              </a:defRPr>
            </a:lvl4pPr>
            <a:lvl5pPr indent="-330200" lvl="4" marL="2286000" algn="l">
              <a:lnSpc>
                <a:spcPct val="90000"/>
              </a:lnSpc>
              <a:spcBef>
                <a:spcPts val="500"/>
              </a:spcBef>
              <a:spcAft>
                <a:spcPts val="0"/>
              </a:spcAft>
              <a:buClr>
                <a:srgbClr val="3B054F"/>
              </a:buClr>
              <a:buSzPts val="1600"/>
              <a:buFont typeface="NTR"/>
              <a:buChar char="●"/>
              <a:defRPr sz="1600">
                <a:latin typeface="Avenir"/>
                <a:ea typeface="Avenir"/>
                <a:cs typeface="Avenir"/>
                <a:sym typeface="Aveni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29"/>
          <p:cNvSpPr txBox="1"/>
          <p:nvPr>
            <p:ph idx="2" type="body"/>
          </p:nvPr>
        </p:nvSpPr>
        <p:spPr>
          <a:xfrm>
            <a:off x="5868365" y="1527337"/>
            <a:ext cx="5900113" cy="4351338"/>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1000"/>
              </a:spcBef>
              <a:spcAft>
                <a:spcPts val="0"/>
              </a:spcAft>
              <a:buClr>
                <a:srgbClr val="3B054F"/>
              </a:buClr>
              <a:buSzPts val="2400"/>
              <a:buFont typeface="NTR"/>
              <a:buChar char="●"/>
              <a:defRPr sz="2400">
                <a:latin typeface="Avenir"/>
                <a:ea typeface="Avenir"/>
                <a:cs typeface="Avenir"/>
                <a:sym typeface="Avenir"/>
              </a:defRPr>
            </a:lvl1pPr>
            <a:lvl2pPr indent="-355600" lvl="1" marL="914400" algn="l">
              <a:lnSpc>
                <a:spcPct val="90000"/>
              </a:lnSpc>
              <a:spcBef>
                <a:spcPts val="500"/>
              </a:spcBef>
              <a:spcAft>
                <a:spcPts val="0"/>
              </a:spcAft>
              <a:buClr>
                <a:srgbClr val="3B054F"/>
              </a:buClr>
              <a:buSzPts val="2000"/>
              <a:buFont typeface="NTR"/>
              <a:buChar char="●"/>
              <a:defRPr sz="2000">
                <a:latin typeface="Avenir"/>
                <a:ea typeface="Avenir"/>
                <a:cs typeface="Avenir"/>
                <a:sym typeface="Avenir"/>
              </a:defRPr>
            </a:lvl2pPr>
            <a:lvl3pPr indent="-342900" lvl="2" marL="1371600" algn="l">
              <a:lnSpc>
                <a:spcPct val="90000"/>
              </a:lnSpc>
              <a:spcBef>
                <a:spcPts val="500"/>
              </a:spcBef>
              <a:spcAft>
                <a:spcPts val="0"/>
              </a:spcAft>
              <a:buClr>
                <a:srgbClr val="3B054F"/>
              </a:buClr>
              <a:buSzPts val="1800"/>
              <a:buFont typeface="NTR"/>
              <a:buChar char="●"/>
              <a:defRPr sz="1800">
                <a:latin typeface="Avenir"/>
                <a:ea typeface="Avenir"/>
                <a:cs typeface="Avenir"/>
                <a:sym typeface="Avenir"/>
              </a:defRPr>
            </a:lvl3pPr>
            <a:lvl4pPr indent="-330200" lvl="3" marL="1828800" algn="l">
              <a:lnSpc>
                <a:spcPct val="90000"/>
              </a:lnSpc>
              <a:spcBef>
                <a:spcPts val="500"/>
              </a:spcBef>
              <a:spcAft>
                <a:spcPts val="0"/>
              </a:spcAft>
              <a:buClr>
                <a:srgbClr val="3B054F"/>
              </a:buClr>
              <a:buSzPts val="1600"/>
              <a:buFont typeface="NTR"/>
              <a:buChar char="●"/>
              <a:defRPr sz="1600">
                <a:latin typeface="Avenir"/>
                <a:ea typeface="Avenir"/>
                <a:cs typeface="Avenir"/>
                <a:sym typeface="Avenir"/>
              </a:defRPr>
            </a:lvl4pPr>
            <a:lvl5pPr indent="-330200" lvl="4" marL="2286000" algn="l">
              <a:lnSpc>
                <a:spcPct val="90000"/>
              </a:lnSpc>
              <a:spcBef>
                <a:spcPts val="500"/>
              </a:spcBef>
              <a:spcAft>
                <a:spcPts val="0"/>
              </a:spcAft>
              <a:buClr>
                <a:srgbClr val="3B054F"/>
              </a:buClr>
              <a:buSzPts val="1600"/>
              <a:buFont typeface="NTR"/>
              <a:buChar char="●"/>
              <a:defRPr sz="1600">
                <a:latin typeface="Avenir"/>
                <a:ea typeface="Avenir"/>
                <a:cs typeface="Avenir"/>
                <a:sym typeface="Aveni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29"/>
          <p:cNvSpPr txBox="1"/>
          <p:nvPr>
            <p:ph idx="12" type="sldNum"/>
          </p:nvPr>
        </p:nvSpPr>
        <p:spPr>
          <a:xfrm>
            <a:off x="11353801" y="6176963"/>
            <a:ext cx="41467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74" name="Google Shape;74;p29"/>
          <p:cNvPicPr preferRelativeResize="0"/>
          <p:nvPr/>
        </p:nvPicPr>
        <p:blipFill rotWithShape="1">
          <a:blip r:embed="rId2">
            <a:alphaModFix/>
          </a:blip>
          <a:srcRect b="0" l="0" r="0" t="0"/>
          <a:stretch/>
        </p:blipFill>
        <p:spPr>
          <a:xfrm>
            <a:off x="423522" y="6173787"/>
            <a:ext cx="829355" cy="365125"/>
          </a:xfrm>
          <a:prstGeom prst="rect">
            <a:avLst/>
          </a:prstGeom>
          <a:noFill/>
          <a:ln>
            <a:noFill/>
          </a:ln>
        </p:spPr>
      </p:pic>
      <p:sp>
        <p:nvSpPr>
          <p:cNvPr id="75" name="Google Shape;75;p29"/>
          <p:cNvSpPr/>
          <p:nvPr/>
        </p:nvSpPr>
        <p:spPr>
          <a:xfrm>
            <a:off x="10820400" y="6173787"/>
            <a:ext cx="94807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200">
              <a:solidFill>
                <a:srgbClr val="888888"/>
              </a:solidFill>
              <a:latin typeface="Trebuchet MS"/>
              <a:ea typeface="Trebuchet MS"/>
              <a:cs typeface="Trebuchet MS"/>
              <a:sym typeface="Trebuchet MS"/>
            </a:endParaRPr>
          </a:p>
        </p:txBody>
      </p:sp>
      <p:sp>
        <p:nvSpPr>
          <p:cNvPr id="76" name="Google Shape;76;p29"/>
          <p:cNvSpPr txBox="1"/>
          <p:nvPr>
            <p:ph type="title"/>
          </p:nvPr>
        </p:nvSpPr>
        <p:spPr>
          <a:xfrm>
            <a:off x="423522" y="515680"/>
            <a:ext cx="11344956" cy="72289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3600"/>
              <a:buFont typeface="Avenir"/>
              <a:buNone/>
              <a:defRPr sz="3600">
                <a:latin typeface="Avenir"/>
                <a:ea typeface="Avenir"/>
                <a:cs typeface="Avenir"/>
                <a:sym typeface="Aveni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0" Type="http://schemas.openxmlformats.org/officeDocument/2006/relationships/theme" Target="../theme/theme1.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venir"/>
              <a:buNone/>
              <a:defRPr b="0" i="0" sz="4400" u="none" cap="none" strike="noStrike">
                <a:solidFill>
                  <a:schemeClr val="dk1"/>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venir"/>
                <a:ea typeface="Avenir"/>
                <a:cs typeface="Avenir"/>
                <a:sym typeface="Avenir"/>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venir"/>
                <a:ea typeface="Avenir"/>
                <a:cs typeface="Avenir"/>
                <a:sym typeface="Avenir"/>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12" name="Google Shape;12;p21"/>
          <p:cNvSpPr txBox="1"/>
          <p:nvPr>
            <p:ph idx="12" type="sldNum"/>
          </p:nvPr>
        </p:nvSpPr>
        <p:spPr>
          <a:xfrm>
            <a:off x="11353801" y="6176963"/>
            <a:ext cx="414678"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3B054F"/>
                </a:solidFill>
                <a:latin typeface="Avenir"/>
                <a:ea typeface="Avenir"/>
                <a:cs typeface="Avenir"/>
                <a:sym typeface="Avenir"/>
              </a:defRPr>
            </a:lvl1pPr>
            <a:lvl2pPr indent="0" lvl="1" marL="0" marR="0" rtl="0" algn="r">
              <a:spcBef>
                <a:spcPts val="0"/>
              </a:spcBef>
              <a:buNone/>
              <a:defRPr b="0" i="0" sz="1200" u="none" cap="none" strike="noStrike">
                <a:solidFill>
                  <a:srgbClr val="3B054F"/>
                </a:solidFill>
                <a:latin typeface="Avenir"/>
                <a:ea typeface="Avenir"/>
                <a:cs typeface="Avenir"/>
                <a:sym typeface="Avenir"/>
              </a:defRPr>
            </a:lvl2pPr>
            <a:lvl3pPr indent="0" lvl="2" marL="0" marR="0" rtl="0" algn="r">
              <a:spcBef>
                <a:spcPts val="0"/>
              </a:spcBef>
              <a:buNone/>
              <a:defRPr b="0" i="0" sz="1200" u="none" cap="none" strike="noStrike">
                <a:solidFill>
                  <a:srgbClr val="3B054F"/>
                </a:solidFill>
                <a:latin typeface="Avenir"/>
                <a:ea typeface="Avenir"/>
                <a:cs typeface="Avenir"/>
                <a:sym typeface="Avenir"/>
              </a:defRPr>
            </a:lvl3pPr>
            <a:lvl4pPr indent="0" lvl="3" marL="0" marR="0" rtl="0" algn="r">
              <a:spcBef>
                <a:spcPts val="0"/>
              </a:spcBef>
              <a:buNone/>
              <a:defRPr b="0" i="0" sz="1200" u="none" cap="none" strike="noStrike">
                <a:solidFill>
                  <a:srgbClr val="3B054F"/>
                </a:solidFill>
                <a:latin typeface="Avenir"/>
                <a:ea typeface="Avenir"/>
                <a:cs typeface="Avenir"/>
                <a:sym typeface="Avenir"/>
              </a:defRPr>
            </a:lvl4pPr>
            <a:lvl5pPr indent="0" lvl="4" marL="0" marR="0" rtl="0" algn="r">
              <a:spcBef>
                <a:spcPts val="0"/>
              </a:spcBef>
              <a:buNone/>
              <a:defRPr b="0" i="0" sz="1200" u="none" cap="none" strike="noStrike">
                <a:solidFill>
                  <a:srgbClr val="3B054F"/>
                </a:solidFill>
                <a:latin typeface="Avenir"/>
                <a:ea typeface="Avenir"/>
                <a:cs typeface="Avenir"/>
                <a:sym typeface="Avenir"/>
              </a:defRPr>
            </a:lvl5pPr>
            <a:lvl6pPr indent="0" lvl="5" marL="0" marR="0" rtl="0" algn="r">
              <a:spcBef>
                <a:spcPts val="0"/>
              </a:spcBef>
              <a:buNone/>
              <a:defRPr b="0" i="0" sz="1200" u="none" cap="none" strike="noStrike">
                <a:solidFill>
                  <a:srgbClr val="3B054F"/>
                </a:solidFill>
                <a:latin typeface="Avenir"/>
                <a:ea typeface="Avenir"/>
                <a:cs typeface="Avenir"/>
                <a:sym typeface="Avenir"/>
              </a:defRPr>
            </a:lvl6pPr>
            <a:lvl7pPr indent="0" lvl="6" marL="0" marR="0" rtl="0" algn="r">
              <a:spcBef>
                <a:spcPts val="0"/>
              </a:spcBef>
              <a:buNone/>
              <a:defRPr b="0" i="0" sz="1200" u="none" cap="none" strike="noStrike">
                <a:solidFill>
                  <a:srgbClr val="3B054F"/>
                </a:solidFill>
                <a:latin typeface="Avenir"/>
                <a:ea typeface="Avenir"/>
                <a:cs typeface="Avenir"/>
                <a:sym typeface="Avenir"/>
              </a:defRPr>
            </a:lvl7pPr>
            <a:lvl8pPr indent="0" lvl="7" marL="0" marR="0" rtl="0" algn="r">
              <a:spcBef>
                <a:spcPts val="0"/>
              </a:spcBef>
              <a:buNone/>
              <a:defRPr b="0" i="0" sz="1200" u="none" cap="none" strike="noStrike">
                <a:solidFill>
                  <a:srgbClr val="3B054F"/>
                </a:solidFill>
                <a:latin typeface="Avenir"/>
                <a:ea typeface="Avenir"/>
                <a:cs typeface="Avenir"/>
                <a:sym typeface="Avenir"/>
              </a:defRPr>
            </a:lvl8pPr>
            <a:lvl9pPr indent="0" lvl="8" marL="0" marR="0" rtl="0" algn="r">
              <a:spcBef>
                <a:spcPts val="0"/>
              </a:spcBef>
              <a:buNone/>
              <a:defRPr b="0" i="0" sz="1200" u="none" cap="none" strike="noStrike">
                <a:solidFill>
                  <a:srgbClr val="3B054F"/>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pic>
        <p:nvPicPr>
          <p:cNvPr id="13" name="Google Shape;13;p21"/>
          <p:cNvPicPr preferRelativeResize="0"/>
          <p:nvPr/>
        </p:nvPicPr>
        <p:blipFill rotWithShape="1">
          <a:blip r:embed="rId1">
            <a:alphaModFix/>
          </a:blip>
          <a:srcRect b="0" l="0" r="0" t="0"/>
          <a:stretch/>
        </p:blipFill>
        <p:spPr>
          <a:xfrm>
            <a:off x="423522" y="6168611"/>
            <a:ext cx="829355" cy="3651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9.png"/><Relationship Id="rId4" Type="http://schemas.openxmlformats.org/officeDocument/2006/relationships/image" Target="../media/image29.png"/><Relationship Id="rId5"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1.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9.png"/><Relationship Id="rId4" Type="http://schemas.openxmlformats.org/officeDocument/2006/relationships/image" Target="../media/image33.png"/><Relationship Id="rId5"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0.png"/><Relationship Id="rId4" Type="http://schemas.openxmlformats.org/officeDocument/2006/relationships/image" Target="../media/image4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8.png"/><Relationship Id="rId4" Type="http://schemas.openxmlformats.org/officeDocument/2006/relationships/image" Target="../media/image42.jpg"/><Relationship Id="rId11" Type="http://schemas.openxmlformats.org/officeDocument/2006/relationships/image" Target="../media/image47.jpg"/><Relationship Id="rId10" Type="http://schemas.openxmlformats.org/officeDocument/2006/relationships/image" Target="../media/image45.png"/><Relationship Id="rId9" Type="http://schemas.openxmlformats.org/officeDocument/2006/relationships/image" Target="../media/image46.png"/><Relationship Id="rId5" Type="http://schemas.openxmlformats.org/officeDocument/2006/relationships/image" Target="../media/image38.png"/><Relationship Id="rId6" Type="http://schemas.openxmlformats.org/officeDocument/2006/relationships/image" Target="../media/image43.png"/><Relationship Id="rId7" Type="http://schemas.openxmlformats.org/officeDocument/2006/relationships/image" Target="../media/image52.png"/><Relationship Id="rId8"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0.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
          <p:cNvSpPr txBox="1"/>
          <p:nvPr>
            <p:ph idx="1" type="body"/>
          </p:nvPr>
        </p:nvSpPr>
        <p:spPr>
          <a:xfrm>
            <a:off x="185194" y="3080789"/>
            <a:ext cx="7397292" cy="59349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0000"/>
              </a:buClr>
              <a:buSzPts val="2400"/>
              <a:buNone/>
            </a:pPr>
            <a:r>
              <a:rPr b="0" i="0" lang="en-US" sz="2400" u="none" strike="noStrike">
                <a:solidFill>
                  <a:srgbClr val="000000"/>
                </a:solidFill>
                <a:latin typeface="Avenir"/>
                <a:ea typeface="Avenir"/>
                <a:cs typeface="Avenir"/>
                <a:sym typeface="Avenir"/>
              </a:rPr>
              <a:t>Analyze, visualize data and risk assessment taking</a:t>
            </a:r>
            <a:endParaRPr/>
          </a:p>
          <a:p>
            <a:pPr indent="0" lvl="0" marL="0" rtl="0" algn="l">
              <a:lnSpc>
                <a:spcPct val="90000"/>
              </a:lnSpc>
              <a:spcBef>
                <a:spcPts val="1000"/>
              </a:spcBef>
              <a:spcAft>
                <a:spcPts val="0"/>
              </a:spcAft>
              <a:buClr>
                <a:schemeClr val="dk1"/>
              </a:buClr>
              <a:buSzPts val="2400"/>
              <a:buNone/>
            </a:pPr>
            <a:br>
              <a:rPr lang="en-US" sz="2400">
                <a:latin typeface="Avenir"/>
                <a:ea typeface="Avenir"/>
                <a:cs typeface="Avenir"/>
                <a:sym typeface="Avenir"/>
              </a:rPr>
            </a:br>
            <a:br>
              <a:rPr lang="en-US" sz="2400">
                <a:latin typeface="Avenir"/>
                <a:ea typeface="Avenir"/>
                <a:cs typeface="Avenir"/>
                <a:sym typeface="Avenir"/>
              </a:rPr>
            </a:br>
            <a:endParaRPr sz="2400">
              <a:latin typeface="Avenir"/>
              <a:ea typeface="Avenir"/>
              <a:cs typeface="Avenir"/>
              <a:sym typeface="Avenir"/>
            </a:endParaRPr>
          </a:p>
        </p:txBody>
      </p:sp>
      <p:sp>
        <p:nvSpPr>
          <p:cNvPr id="82" name="Google Shape;82;p1"/>
          <p:cNvSpPr txBox="1"/>
          <p:nvPr>
            <p:ph type="ctrTitle"/>
          </p:nvPr>
        </p:nvSpPr>
        <p:spPr>
          <a:xfrm>
            <a:off x="185194" y="2036319"/>
            <a:ext cx="10942351" cy="89486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Avenir"/>
              <a:buNone/>
            </a:pPr>
            <a:r>
              <a:rPr lang="en-US"/>
              <a:t>Intro to Stock Analysis	</a:t>
            </a:r>
            <a:endParaRPr/>
          </a:p>
        </p:txBody>
      </p:sp>
      <p:sp>
        <p:nvSpPr>
          <p:cNvPr id="83" name="Google Shape;83;p1"/>
          <p:cNvSpPr txBox="1"/>
          <p:nvPr>
            <p:ph idx="12" type="sldNum"/>
          </p:nvPr>
        </p:nvSpPr>
        <p:spPr>
          <a:xfrm>
            <a:off x="11353801" y="6176963"/>
            <a:ext cx="41467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4" name="Google Shape;84;p1"/>
          <p:cNvSpPr txBox="1"/>
          <p:nvPr>
            <p:ph idx="2" type="body"/>
          </p:nvPr>
        </p:nvSpPr>
        <p:spPr>
          <a:xfrm>
            <a:off x="185194" y="3861685"/>
            <a:ext cx="5324066" cy="344155"/>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Clr>
                <a:srgbClr val="757070"/>
              </a:buClr>
              <a:buSzPct val="100000"/>
              <a:buFont typeface="Arial"/>
              <a:buNone/>
            </a:pPr>
            <a:r>
              <a:rPr lang="en-US"/>
              <a:t>Boming Lu</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0"/>
          <p:cNvSpPr txBox="1"/>
          <p:nvPr>
            <p:ph idx="12" type="sldNum"/>
          </p:nvPr>
        </p:nvSpPr>
        <p:spPr>
          <a:xfrm>
            <a:off x="11353801" y="6176963"/>
            <a:ext cx="41467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2" name="Google Shape;192;p10"/>
          <p:cNvSpPr txBox="1"/>
          <p:nvPr>
            <p:ph type="title"/>
          </p:nvPr>
        </p:nvSpPr>
        <p:spPr>
          <a:xfrm>
            <a:off x="423522" y="515680"/>
            <a:ext cx="11344956" cy="72289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660099"/>
              </a:buClr>
              <a:buSzPts val="3600"/>
              <a:buFont typeface="Avenir"/>
              <a:buNone/>
            </a:pPr>
            <a:r>
              <a:rPr lang="en-US">
                <a:solidFill>
                  <a:srgbClr val="660099"/>
                </a:solidFill>
              </a:rPr>
              <a:t>Statistics: Return Deviation</a:t>
            </a:r>
            <a:endParaRPr>
              <a:solidFill>
                <a:srgbClr val="660099"/>
              </a:solidFill>
            </a:endParaRPr>
          </a:p>
        </p:txBody>
      </p:sp>
      <p:sp>
        <p:nvSpPr>
          <p:cNvPr id="193" name="Google Shape;193;p10"/>
          <p:cNvSpPr txBox="1"/>
          <p:nvPr>
            <p:ph idx="1" type="body"/>
          </p:nvPr>
        </p:nvSpPr>
        <p:spPr>
          <a:xfrm>
            <a:off x="423521" y="2094600"/>
            <a:ext cx="4709952" cy="2218984"/>
          </a:xfrm>
          <a:prstGeom prst="rect">
            <a:avLst/>
          </a:prstGeom>
          <a:noFill/>
          <a:ln>
            <a:noFill/>
          </a:ln>
        </p:spPr>
        <p:txBody>
          <a:bodyPr anchorCtr="0" anchor="t" bIns="45700" lIns="91425" spcFirstLastPara="1" rIns="91425" wrap="square" tIns="45700">
            <a:normAutofit/>
          </a:bodyPr>
          <a:lstStyle/>
          <a:p>
            <a:pPr indent="-457200" lvl="0" marL="457200" rtl="0" algn="l">
              <a:lnSpc>
                <a:spcPct val="90000"/>
              </a:lnSpc>
              <a:spcBef>
                <a:spcPts val="0"/>
              </a:spcBef>
              <a:spcAft>
                <a:spcPts val="0"/>
              </a:spcAft>
              <a:buClr>
                <a:srgbClr val="3B054F"/>
              </a:buClr>
              <a:buSzPts val="2800"/>
              <a:buFont typeface="NTR"/>
              <a:buChar char="●"/>
            </a:pPr>
            <a:r>
              <a:rPr lang="en-US">
                <a:solidFill>
                  <a:srgbClr val="111111"/>
                </a:solidFill>
              </a:rPr>
              <a:t>Aim: </a:t>
            </a:r>
            <a:r>
              <a:rPr lang="en-US">
                <a:solidFill>
                  <a:srgbClr val="660099"/>
                </a:solidFill>
              </a:rPr>
              <a:t>Visualize the risk or volatility </a:t>
            </a:r>
            <a:r>
              <a:rPr lang="en-US">
                <a:solidFill>
                  <a:srgbClr val="111111"/>
                </a:solidFill>
              </a:rPr>
              <a:t>in investment</a:t>
            </a:r>
            <a:endParaRPr/>
          </a:p>
          <a:p>
            <a:pPr indent="-457200" lvl="0" marL="457200" rtl="0" algn="l">
              <a:lnSpc>
                <a:spcPct val="90000"/>
              </a:lnSpc>
              <a:spcBef>
                <a:spcPts val="1000"/>
              </a:spcBef>
              <a:spcAft>
                <a:spcPts val="0"/>
              </a:spcAft>
              <a:buClr>
                <a:srgbClr val="3B054F"/>
              </a:buClr>
              <a:buSzPts val="2800"/>
              <a:buFont typeface="NTR"/>
              <a:buChar char="●"/>
            </a:pPr>
            <a:r>
              <a:rPr lang="en-US">
                <a:solidFill>
                  <a:srgbClr val="111111"/>
                </a:solidFill>
              </a:rPr>
              <a:t>Method: Compare the </a:t>
            </a:r>
            <a:r>
              <a:rPr lang="en-US">
                <a:solidFill>
                  <a:srgbClr val="660099"/>
                </a:solidFill>
              </a:rPr>
              <a:t>percentage change </a:t>
            </a:r>
            <a:r>
              <a:rPr lang="en-US"/>
              <a:t>with previous days</a:t>
            </a:r>
            <a:endParaRPr/>
          </a:p>
        </p:txBody>
      </p:sp>
      <p:pic>
        <p:nvPicPr>
          <p:cNvPr id="194" name="Google Shape;194;p10"/>
          <p:cNvPicPr preferRelativeResize="0"/>
          <p:nvPr/>
        </p:nvPicPr>
        <p:blipFill rotWithShape="1">
          <a:blip r:embed="rId3">
            <a:alphaModFix/>
          </a:blip>
          <a:srcRect b="0" l="0" r="0" t="0"/>
          <a:stretch/>
        </p:blipFill>
        <p:spPr>
          <a:xfrm>
            <a:off x="625614" y="4556183"/>
            <a:ext cx="4088589" cy="760506"/>
          </a:xfrm>
          <a:prstGeom prst="rect">
            <a:avLst/>
          </a:prstGeom>
          <a:noFill/>
          <a:ln>
            <a:noFill/>
          </a:ln>
        </p:spPr>
      </p:pic>
      <p:grpSp>
        <p:nvGrpSpPr>
          <p:cNvPr id="195" name="Google Shape;195;p10"/>
          <p:cNvGrpSpPr/>
          <p:nvPr/>
        </p:nvGrpSpPr>
        <p:grpSpPr>
          <a:xfrm>
            <a:off x="5598768" y="560080"/>
            <a:ext cx="6328736" cy="5666895"/>
            <a:chOff x="5598768" y="560080"/>
            <a:chExt cx="6328736" cy="5666895"/>
          </a:xfrm>
        </p:grpSpPr>
        <p:pic>
          <p:nvPicPr>
            <p:cNvPr id="196" name="Google Shape;196;p10"/>
            <p:cNvPicPr preferRelativeResize="0"/>
            <p:nvPr/>
          </p:nvPicPr>
          <p:blipFill rotWithShape="1">
            <a:blip r:embed="rId4">
              <a:alphaModFix/>
            </a:blip>
            <a:srcRect b="0" l="0" r="0" t="0"/>
            <a:stretch/>
          </p:blipFill>
          <p:spPr>
            <a:xfrm>
              <a:off x="5598768" y="1188564"/>
              <a:ext cx="6328736" cy="5038411"/>
            </a:xfrm>
            <a:prstGeom prst="rect">
              <a:avLst/>
            </a:prstGeom>
            <a:noFill/>
            <a:ln>
              <a:noFill/>
            </a:ln>
          </p:spPr>
        </p:pic>
        <p:sp>
          <p:nvSpPr>
            <p:cNvPr id="197" name="Google Shape;197;p10"/>
            <p:cNvSpPr/>
            <p:nvPr/>
          </p:nvSpPr>
          <p:spPr>
            <a:xfrm>
              <a:off x="8174421" y="1282546"/>
              <a:ext cx="953813" cy="4195971"/>
            </a:xfrm>
            <a:prstGeom prst="rect">
              <a:avLst/>
            </a:prstGeom>
            <a:solidFill>
              <a:srgbClr val="FF0000">
                <a:alpha val="474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grpSp>
          <p:nvGrpSpPr>
            <p:cNvPr id="198" name="Google Shape;198;p10"/>
            <p:cNvGrpSpPr/>
            <p:nvPr/>
          </p:nvGrpSpPr>
          <p:grpSpPr>
            <a:xfrm>
              <a:off x="7982508" y="560080"/>
              <a:ext cx="1337637" cy="689159"/>
              <a:chOff x="8541193" y="556926"/>
              <a:chExt cx="1337637" cy="689159"/>
            </a:xfrm>
          </p:grpSpPr>
          <p:sp>
            <p:nvSpPr>
              <p:cNvPr id="199" name="Google Shape;199;p10"/>
              <p:cNvSpPr/>
              <p:nvPr/>
            </p:nvSpPr>
            <p:spPr>
              <a:xfrm>
                <a:off x="8541193" y="556926"/>
                <a:ext cx="1337637" cy="527739"/>
              </a:xfrm>
              <a:prstGeom prst="roundRect">
                <a:avLst>
                  <a:gd fmla="val 16667" name="adj"/>
                </a:avLst>
              </a:prstGeom>
              <a:solidFill>
                <a:srgbClr val="FF0000">
                  <a:alpha val="4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200" name="Google Shape;200;p10"/>
              <p:cNvSpPr/>
              <p:nvPr/>
            </p:nvSpPr>
            <p:spPr>
              <a:xfrm rot="10800000">
                <a:off x="9074157" y="1081941"/>
                <a:ext cx="271708" cy="164144"/>
              </a:xfrm>
              <a:prstGeom prst="triangle">
                <a:avLst>
                  <a:gd fmla="val 50000" name="adj"/>
                </a:avLst>
              </a:prstGeom>
              <a:solidFill>
                <a:srgbClr val="FF0000">
                  <a:alpha val="3921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201" name="Google Shape;201;p10"/>
              <p:cNvSpPr txBox="1"/>
              <p:nvPr/>
            </p:nvSpPr>
            <p:spPr>
              <a:xfrm>
                <a:off x="8618224" y="617748"/>
                <a:ext cx="1183574"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660099"/>
                    </a:solidFill>
                    <a:latin typeface="Trebuchet MS"/>
                    <a:ea typeface="Trebuchet MS"/>
                    <a:cs typeface="Trebuchet MS"/>
                    <a:sym typeface="Trebuchet MS"/>
                  </a:rPr>
                  <a:t>Noticeable Volatility!</a:t>
                </a:r>
                <a:endParaRPr sz="1100">
                  <a:solidFill>
                    <a:srgbClr val="660099"/>
                  </a:solidFill>
                  <a:latin typeface="Trebuchet MS"/>
                  <a:ea typeface="Trebuchet MS"/>
                  <a:cs typeface="Trebuchet MS"/>
                  <a:sym typeface="Trebuchet MS"/>
                </a:endParaRPr>
              </a:p>
            </p:txBody>
          </p:sp>
        </p:grpSp>
      </p:grpSp>
      <p:pic>
        <p:nvPicPr>
          <p:cNvPr descr="Text&#10;&#10;Description automatically generated" id="202" name="Google Shape;202;p10"/>
          <p:cNvPicPr preferRelativeResize="0"/>
          <p:nvPr/>
        </p:nvPicPr>
        <p:blipFill rotWithShape="1">
          <a:blip r:embed="rId5">
            <a:alphaModFix/>
          </a:blip>
          <a:srcRect b="0" l="0" r="0" t="0"/>
          <a:stretch/>
        </p:blipFill>
        <p:spPr>
          <a:xfrm>
            <a:off x="4876936" y="1911459"/>
            <a:ext cx="7772400" cy="292873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02"/>
                                        </p:tgtEl>
                                      </p:cBhvr>
                                    </p:animEffect>
                                    <p:set>
                                      <p:cBhvr>
                                        <p:cTn dur="1" fill="hold">
                                          <p:stCondLst>
                                            <p:cond delay="500"/>
                                          </p:stCondLst>
                                        </p:cTn>
                                        <p:tgtEl>
                                          <p:spTgt spid="20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500"/>
                                        <p:tgtEl>
                                          <p:spTgt spid="1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1"/>
          <p:cNvSpPr txBox="1"/>
          <p:nvPr>
            <p:ph idx="12" type="sldNum"/>
          </p:nvPr>
        </p:nvSpPr>
        <p:spPr>
          <a:xfrm>
            <a:off x="11353801" y="6176963"/>
            <a:ext cx="41467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9" name="Google Shape;209;p11"/>
          <p:cNvSpPr txBox="1"/>
          <p:nvPr>
            <p:ph type="title"/>
          </p:nvPr>
        </p:nvSpPr>
        <p:spPr>
          <a:xfrm>
            <a:off x="423522" y="515680"/>
            <a:ext cx="11344956" cy="72289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660099"/>
              </a:buClr>
              <a:buSzPts val="3600"/>
              <a:buFont typeface="Avenir"/>
              <a:buNone/>
            </a:pPr>
            <a:r>
              <a:rPr lang="en-US">
                <a:solidFill>
                  <a:srgbClr val="660099"/>
                </a:solidFill>
              </a:rPr>
              <a:t>Statistics: Return Histogram</a:t>
            </a:r>
            <a:endParaRPr>
              <a:solidFill>
                <a:srgbClr val="660099"/>
              </a:solidFill>
            </a:endParaRPr>
          </a:p>
        </p:txBody>
      </p:sp>
      <p:sp>
        <p:nvSpPr>
          <p:cNvPr id="210" name="Google Shape;210;p11"/>
          <p:cNvSpPr txBox="1"/>
          <p:nvPr>
            <p:ph idx="1" type="body"/>
          </p:nvPr>
        </p:nvSpPr>
        <p:spPr>
          <a:xfrm>
            <a:off x="423522" y="1576842"/>
            <a:ext cx="4709952" cy="3704316"/>
          </a:xfrm>
          <a:prstGeom prst="rect">
            <a:avLst/>
          </a:prstGeom>
          <a:noFill/>
          <a:ln>
            <a:noFill/>
          </a:ln>
        </p:spPr>
        <p:txBody>
          <a:bodyPr anchorCtr="0" anchor="t" bIns="45700" lIns="91425" spcFirstLastPara="1" rIns="91425" wrap="square" tIns="45700">
            <a:normAutofit/>
          </a:bodyPr>
          <a:lstStyle/>
          <a:p>
            <a:pPr indent="-457200" lvl="0" marL="457200" rtl="0" algn="l">
              <a:lnSpc>
                <a:spcPct val="90000"/>
              </a:lnSpc>
              <a:spcBef>
                <a:spcPts val="0"/>
              </a:spcBef>
              <a:spcAft>
                <a:spcPts val="0"/>
              </a:spcAft>
              <a:buClr>
                <a:srgbClr val="3B054F"/>
              </a:buClr>
              <a:buSzPts val="2800"/>
              <a:buFont typeface="NTR"/>
              <a:buChar char="●"/>
            </a:pPr>
            <a:r>
              <a:rPr lang="en-US">
                <a:solidFill>
                  <a:srgbClr val="111111"/>
                </a:solidFill>
              </a:rPr>
              <a:t>Aim: </a:t>
            </a:r>
            <a:r>
              <a:rPr lang="en-US">
                <a:solidFill>
                  <a:srgbClr val="660099"/>
                </a:solidFill>
              </a:rPr>
              <a:t>Visualize the most common return </a:t>
            </a:r>
            <a:r>
              <a:rPr lang="en-US">
                <a:solidFill>
                  <a:srgbClr val="111111"/>
                </a:solidFill>
              </a:rPr>
              <a:t>in a series of time</a:t>
            </a:r>
            <a:endParaRPr/>
          </a:p>
          <a:p>
            <a:pPr indent="-279400" lvl="0" marL="457200" rtl="0" algn="l">
              <a:lnSpc>
                <a:spcPct val="90000"/>
              </a:lnSpc>
              <a:spcBef>
                <a:spcPts val="1000"/>
              </a:spcBef>
              <a:spcAft>
                <a:spcPts val="0"/>
              </a:spcAft>
              <a:buClr>
                <a:srgbClr val="3B054F"/>
              </a:buClr>
              <a:buSzPts val="2800"/>
              <a:buFont typeface="NTR"/>
              <a:buNone/>
            </a:pPr>
            <a:r>
              <a:t/>
            </a:r>
            <a:endParaRPr>
              <a:solidFill>
                <a:srgbClr val="111111"/>
              </a:solidFill>
            </a:endParaRPr>
          </a:p>
          <a:p>
            <a:pPr indent="-457200" lvl="0" marL="457200" rtl="0" algn="l">
              <a:lnSpc>
                <a:spcPct val="90000"/>
              </a:lnSpc>
              <a:spcBef>
                <a:spcPts val="1000"/>
              </a:spcBef>
              <a:spcAft>
                <a:spcPts val="0"/>
              </a:spcAft>
              <a:buClr>
                <a:srgbClr val="3B054F"/>
              </a:buClr>
              <a:buSzPts val="2800"/>
              <a:buFont typeface="NTR"/>
              <a:buChar char="●"/>
            </a:pPr>
            <a:r>
              <a:rPr lang="en-US">
                <a:solidFill>
                  <a:srgbClr val="111111"/>
                </a:solidFill>
              </a:rPr>
              <a:t>Method: </a:t>
            </a:r>
            <a:r>
              <a:rPr lang="en-US">
                <a:solidFill>
                  <a:srgbClr val="660099"/>
                </a:solidFill>
              </a:rPr>
              <a:t>Count </a:t>
            </a:r>
            <a:r>
              <a:rPr lang="en-US">
                <a:solidFill>
                  <a:srgbClr val="111111"/>
                </a:solidFill>
              </a:rPr>
              <a:t>each fluctuate rate’s </a:t>
            </a:r>
            <a:r>
              <a:rPr lang="en-US">
                <a:solidFill>
                  <a:srgbClr val="660099"/>
                </a:solidFill>
              </a:rPr>
              <a:t>occurrence </a:t>
            </a:r>
            <a:r>
              <a:rPr lang="en-US">
                <a:solidFill>
                  <a:srgbClr val="111111"/>
                </a:solidFill>
              </a:rPr>
              <a:t>and </a:t>
            </a:r>
            <a:r>
              <a:rPr lang="en-US">
                <a:solidFill>
                  <a:srgbClr val="660099"/>
                </a:solidFill>
              </a:rPr>
              <a:t>plot its histogram</a:t>
            </a:r>
            <a:endParaRPr>
              <a:solidFill>
                <a:srgbClr val="660099"/>
              </a:solidFill>
            </a:endParaRPr>
          </a:p>
          <a:p>
            <a:pPr indent="-279400" lvl="0" marL="457200" rtl="0" algn="l">
              <a:lnSpc>
                <a:spcPct val="90000"/>
              </a:lnSpc>
              <a:spcBef>
                <a:spcPts val="1000"/>
              </a:spcBef>
              <a:spcAft>
                <a:spcPts val="0"/>
              </a:spcAft>
              <a:buClr>
                <a:srgbClr val="3B054F"/>
              </a:buClr>
              <a:buSzPts val="2800"/>
              <a:buFont typeface="NTR"/>
              <a:buNone/>
            </a:pPr>
            <a:r>
              <a:t/>
            </a:r>
            <a:endParaRPr>
              <a:solidFill>
                <a:srgbClr val="111111"/>
              </a:solidFill>
            </a:endParaRPr>
          </a:p>
        </p:txBody>
      </p:sp>
      <p:pic>
        <p:nvPicPr>
          <p:cNvPr descr="Text&#10;&#10;Description automatically generated" id="211" name="Google Shape;211;p11"/>
          <p:cNvPicPr preferRelativeResize="0"/>
          <p:nvPr/>
        </p:nvPicPr>
        <p:blipFill rotWithShape="1">
          <a:blip r:embed="rId3">
            <a:alphaModFix/>
          </a:blip>
          <a:srcRect b="0" l="0" r="0" t="0"/>
          <a:stretch/>
        </p:blipFill>
        <p:spPr>
          <a:xfrm>
            <a:off x="4486485" y="1749400"/>
            <a:ext cx="7772400" cy="3531758"/>
          </a:xfrm>
          <a:prstGeom prst="rect">
            <a:avLst/>
          </a:prstGeom>
          <a:noFill/>
          <a:ln>
            <a:noFill/>
          </a:ln>
        </p:spPr>
      </p:pic>
      <p:pic>
        <p:nvPicPr>
          <p:cNvPr id="212" name="Google Shape;212;p11"/>
          <p:cNvPicPr preferRelativeResize="0"/>
          <p:nvPr/>
        </p:nvPicPr>
        <p:blipFill>
          <a:blip r:embed="rId4">
            <a:alphaModFix/>
          </a:blip>
          <a:stretch>
            <a:fillRect/>
          </a:stretch>
        </p:blipFill>
        <p:spPr>
          <a:xfrm>
            <a:off x="5177412" y="1238575"/>
            <a:ext cx="6390525" cy="539475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11"/>
                                        </p:tgtEl>
                                      </p:cBhvr>
                                    </p:animEffect>
                                    <p:set>
                                      <p:cBhvr>
                                        <p:cTn dur="1" fill="hold">
                                          <p:stCondLst>
                                            <p:cond delay="500"/>
                                          </p:stCondLst>
                                        </p:cTn>
                                        <p:tgtEl>
                                          <p:spTgt spid="21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2"/>
          <p:cNvSpPr txBox="1"/>
          <p:nvPr>
            <p:ph idx="12" type="sldNum"/>
          </p:nvPr>
        </p:nvSpPr>
        <p:spPr>
          <a:xfrm>
            <a:off x="11353801" y="6176963"/>
            <a:ext cx="41467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9" name="Google Shape;219;p12"/>
          <p:cNvSpPr txBox="1"/>
          <p:nvPr>
            <p:ph type="title"/>
          </p:nvPr>
        </p:nvSpPr>
        <p:spPr>
          <a:xfrm>
            <a:off x="423522" y="515680"/>
            <a:ext cx="11344956" cy="72289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660099"/>
              </a:buClr>
              <a:buSzPts val="3600"/>
              <a:buFont typeface="Avenir"/>
              <a:buNone/>
            </a:pPr>
            <a:r>
              <a:rPr lang="en-US">
                <a:solidFill>
                  <a:srgbClr val="660099"/>
                </a:solidFill>
              </a:rPr>
              <a:t>Statistics: Moments</a:t>
            </a:r>
            <a:endParaRPr>
              <a:solidFill>
                <a:srgbClr val="660099"/>
              </a:solidFill>
            </a:endParaRPr>
          </a:p>
        </p:txBody>
      </p:sp>
      <p:sp>
        <p:nvSpPr>
          <p:cNvPr id="220" name="Google Shape;220;p12"/>
          <p:cNvSpPr txBox="1"/>
          <p:nvPr>
            <p:ph idx="1" type="body"/>
          </p:nvPr>
        </p:nvSpPr>
        <p:spPr>
          <a:xfrm>
            <a:off x="423521" y="1576841"/>
            <a:ext cx="5189488" cy="430309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800"/>
              <a:buNone/>
            </a:pPr>
            <a:r>
              <a:rPr lang="en-US">
                <a:solidFill>
                  <a:srgbClr val="111111"/>
                </a:solidFill>
              </a:rPr>
              <a:t>Aim: </a:t>
            </a:r>
            <a:endParaRPr>
              <a:solidFill>
                <a:srgbClr val="111111"/>
              </a:solidFill>
            </a:endParaRPr>
          </a:p>
          <a:p>
            <a:pPr indent="-457200" lvl="0" marL="457200" rtl="0" algn="l">
              <a:lnSpc>
                <a:spcPct val="90000"/>
              </a:lnSpc>
              <a:spcBef>
                <a:spcPts val="1000"/>
              </a:spcBef>
              <a:spcAft>
                <a:spcPts val="0"/>
              </a:spcAft>
              <a:buClr>
                <a:srgbClr val="3B054F"/>
              </a:buClr>
              <a:buSzPts val="2800"/>
              <a:buFont typeface="NTR"/>
              <a:buChar char="●"/>
            </a:pPr>
            <a:r>
              <a:rPr lang="en-US">
                <a:solidFill>
                  <a:srgbClr val="2F5496"/>
                </a:solidFill>
              </a:rPr>
              <a:t>Calculate expected return</a:t>
            </a:r>
            <a:endParaRPr/>
          </a:p>
          <a:p>
            <a:pPr indent="-457200" lvl="0" marL="457200" rtl="0" algn="l">
              <a:lnSpc>
                <a:spcPct val="90000"/>
              </a:lnSpc>
              <a:spcBef>
                <a:spcPts val="1000"/>
              </a:spcBef>
              <a:spcAft>
                <a:spcPts val="0"/>
              </a:spcAft>
              <a:buClr>
                <a:srgbClr val="3B054F"/>
              </a:buClr>
              <a:buSzPts val="2800"/>
              <a:buFont typeface="NTR"/>
              <a:buChar char="●"/>
            </a:pPr>
            <a:r>
              <a:rPr lang="en-US">
                <a:solidFill>
                  <a:srgbClr val="C55A11"/>
                </a:solidFill>
              </a:rPr>
              <a:t>Measure the investment risk</a:t>
            </a:r>
            <a:endParaRPr/>
          </a:p>
          <a:p>
            <a:pPr indent="-457200" lvl="0" marL="457200" rtl="0" algn="l">
              <a:lnSpc>
                <a:spcPct val="90000"/>
              </a:lnSpc>
              <a:spcBef>
                <a:spcPts val="1000"/>
              </a:spcBef>
              <a:spcAft>
                <a:spcPts val="0"/>
              </a:spcAft>
              <a:buClr>
                <a:srgbClr val="3B054F"/>
              </a:buClr>
              <a:buSzPts val="2800"/>
              <a:buFont typeface="NTR"/>
              <a:buChar char="●"/>
            </a:pPr>
            <a:r>
              <a:rPr lang="en-US">
                <a:solidFill>
                  <a:srgbClr val="548135"/>
                </a:solidFill>
              </a:rPr>
              <a:t>Measure the skewness</a:t>
            </a:r>
            <a:endParaRPr/>
          </a:p>
          <a:p>
            <a:pPr indent="-279400" lvl="0" marL="457200" rtl="0" algn="l">
              <a:lnSpc>
                <a:spcPct val="90000"/>
              </a:lnSpc>
              <a:spcBef>
                <a:spcPts val="1000"/>
              </a:spcBef>
              <a:spcAft>
                <a:spcPts val="0"/>
              </a:spcAft>
              <a:buClr>
                <a:srgbClr val="3B054F"/>
              </a:buClr>
              <a:buSzPts val="2800"/>
              <a:buFont typeface="NTR"/>
              <a:buNone/>
            </a:pPr>
            <a:r>
              <a:t/>
            </a:r>
            <a:endParaRPr>
              <a:solidFill>
                <a:srgbClr val="111111"/>
              </a:solidFill>
            </a:endParaRPr>
          </a:p>
          <a:p>
            <a:pPr indent="0" lvl="0" marL="0" rtl="0" algn="l">
              <a:lnSpc>
                <a:spcPct val="90000"/>
              </a:lnSpc>
              <a:spcBef>
                <a:spcPts val="1000"/>
              </a:spcBef>
              <a:spcAft>
                <a:spcPts val="0"/>
              </a:spcAft>
              <a:buSzPts val="2800"/>
              <a:buNone/>
            </a:pPr>
            <a:r>
              <a:rPr lang="en-US">
                <a:solidFill>
                  <a:srgbClr val="111111"/>
                </a:solidFill>
              </a:rPr>
              <a:t>Measure:</a:t>
            </a:r>
            <a:endParaRPr/>
          </a:p>
          <a:p>
            <a:pPr indent="-457200" lvl="0" marL="457200" rtl="0" algn="l">
              <a:lnSpc>
                <a:spcPct val="90000"/>
              </a:lnSpc>
              <a:spcBef>
                <a:spcPts val="1000"/>
              </a:spcBef>
              <a:spcAft>
                <a:spcPts val="0"/>
              </a:spcAft>
              <a:buClr>
                <a:srgbClr val="3B054F"/>
              </a:buClr>
              <a:buSzPts val="2800"/>
              <a:buFont typeface="NTR"/>
              <a:buChar char="●"/>
            </a:pPr>
            <a:r>
              <a:rPr lang="en-US">
                <a:solidFill>
                  <a:srgbClr val="111111"/>
                </a:solidFill>
              </a:rPr>
              <a:t>Calculate </a:t>
            </a:r>
            <a:r>
              <a:rPr lang="en-US">
                <a:solidFill>
                  <a:srgbClr val="2F5496"/>
                </a:solidFill>
              </a:rPr>
              <a:t>First</a:t>
            </a:r>
            <a:r>
              <a:rPr lang="en-US">
                <a:solidFill>
                  <a:srgbClr val="111111"/>
                </a:solidFill>
              </a:rPr>
              <a:t>, </a:t>
            </a:r>
            <a:r>
              <a:rPr lang="en-US">
                <a:solidFill>
                  <a:srgbClr val="C55A11"/>
                </a:solidFill>
              </a:rPr>
              <a:t>Second </a:t>
            </a:r>
            <a:r>
              <a:rPr lang="en-US">
                <a:solidFill>
                  <a:srgbClr val="111111"/>
                </a:solidFill>
              </a:rPr>
              <a:t>and </a:t>
            </a:r>
            <a:r>
              <a:rPr lang="en-US">
                <a:solidFill>
                  <a:srgbClr val="548135"/>
                </a:solidFill>
              </a:rPr>
              <a:t>Third </a:t>
            </a:r>
            <a:r>
              <a:rPr lang="en-US">
                <a:solidFill>
                  <a:srgbClr val="111111"/>
                </a:solidFill>
              </a:rPr>
              <a:t>Moment respectively</a:t>
            </a:r>
            <a:endParaRPr>
              <a:solidFill>
                <a:srgbClr val="111111"/>
              </a:solidFill>
            </a:endParaRPr>
          </a:p>
        </p:txBody>
      </p:sp>
      <p:sp>
        <p:nvSpPr>
          <p:cNvPr id="221" name="Google Shape;221;p12"/>
          <p:cNvSpPr txBox="1"/>
          <p:nvPr/>
        </p:nvSpPr>
        <p:spPr>
          <a:xfrm>
            <a:off x="5875063" y="1576843"/>
            <a:ext cx="9360247" cy="460012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B054F"/>
              </a:buClr>
              <a:buSzPts val="2800"/>
              <a:buFont typeface="NTR"/>
              <a:buNone/>
            </a:pPr>
            <a:r>
              <a:rPr lang="en-US" sz="2800">
                <a:solidFill>
                  <a:srgbClr val="111111"/>
                </a:solidFill>
                <a:latin typeface="Avenir"/>
                <a:ea typeface="Avenir"/>
                <a:cs typeface="Avenir"/>
                <a:sym typeface="Avenir"/>
              </a:rPr>
              <a:t>Moments in Statistics:</a:t>
            </a:r>
            <a:endParaRPr/>
          </a:p>
          <a:p>
            <a:pPr indent="0" lvl="0" marL="0" marR="0" rtl="0" algn="l">
              <a:lnSpc>
                <a:spcPct val="150000"/>
              </a:lnSpc>
              <a:spcBef>
                <a:spcPts val="1000"/>
              </a:spcBef>
              <a:spcAft>
                <a:spcPts val="0"/>
              </a:spcAft>
              <a:buClr>
                <a:srgbClr val="3B054F"/>
              </a:buClr>
              <a:buSzPts val="2400"/>
              <a:buFont typeface="NTR"/>
              <a:buNone/>
            </a:pPr>
            <a:r>
              <a:rPr lang="en-US" sz="2400">
                <a:solidFill>
                  <a:srgbClr val="2F5496"/>
                </a:solidFill>
                <a:latin typeface="Avenir"/>
                <a:ea typeface="Avenir"/>
                <a:cs typeface="Avenir"/>
                <a:sym typeface="Avenir"/>
              </a:rPr>
              <a:t>First Moment</a:t>
            </a:r>
            <a:r>
              <a:rPr lang="en-US" sz="2400">
                <a:solidFill>
                  <a:srgbClr val="111111"/>
                </a:solidFill>
                <a:latin typeface="Avenir"/>
                <a:ea typeface="Avenir"/>
                <a:cs typeface="Avenir"/>
                <a:sym typeface="Avenir"/>
              </a:rPr>
              <a:t>: </a:t>
            </a:r>
            <a:endParaRPr sz="2400">
              <a:solidFill>
                <a:srgbClr val="111111"/>
              </a:solidFill>
              <a:latin typeface="Avenir"/>
              <a:ea typeface="Avenir"/>
              <a:cs typeface="Avenir"/>
              <a:sym typeface="Avenir"/>
            </a:endParaRPr>
          </a:p>
          <a:p>
            <a:pPr indent="0" lvl="0" marL="0" marR="0" rtl="0" algn="l">
              <a:lnSpc>
                <a:spcPct val="150000"/>
              </a:lnSpc>
              <a:spcBef>
                <a:spcPts val="1000"/>
              </a:spcBef>
              <a:spcAft>
                <a:spcPts val="0"/>
              </a:spcAft>
              <a:buClr>
                <a:srgbClr val="3B054F"/>
              </a:buClr>
              <a:buSzPts val="2400"/>
              <a:buFont typeface="NTR"/>
              <a:buNone/>
            </a:pPr>
            <a:r>
              <a:rPr lang="en-US" sz="2400">
                <a:solidFill>
                  <a:srgbClr val="111111"/>
                </a:solidFill>
                <a:latin typeface="Avenir"/>
                <a:ea typeface="Avenir"/>
                <a:cs typeface="Avenir"/>
                <a:sym typeface="Avenir"/>
              </a:rPr>
              <a:t>   - Measure of central location (Mean)</a:t>
            </a:r>
            <a:endParaRPr/>
          </a:p>
          <a:p>
            <a:pPr indent="0" lvl="0" marL="0" marR="0" rtl="0" algn="l">
              <a:lnSpc>
                <a:spcPct val="150000"/>
              </a:lnSpc>
              <a:spcBef>
                <a:spcPts val="1000"/>
              </a:spcBef>
              <a:spcAft>
                <a:spcPts val="0"/>
              </a:spcAft>
              <a:buClr>
                <a:srgbClr val="3B054F"/>
              </a:buClr>
              <a:buSzPts val="2400"/>
              <a:buFont typeface="NTR"/>
              <a:buNone/>
            </a:pPr>
            <a:r>
              <a:rPr lang="en-US" sz="2400">
                <a:solidFill>
                  <a:srgbClr val="C55A11"/>
                </a:solidFill>
                <a:latin typeface="Avenir"/>
                <a:ea typeface="Avenir"/>
                <a:cs typeface="Avenir"/>
                <a:sym typeface="Avenir"/>
              </a:rPr>
              <a:t>Second Moment</a:t>
            </a:r>
            <a:r>
              <a:rPr lang="en-US" sz="2400">
                <a:solidFill>
                  <a:srgbClr val="111111"/>
                </a:solidFill>
                <a:latin typeface="Avenir"/>
                <a:ea typeface="Avenir"/>
                <a:cs typeface="Avenir"/>
                <a:sym typeface="Avenir"/>
              </a:rPr>
              <a:t>: </a:t>
            </a:r>
            <a:endParaRPr sz="2400">
              <a:solidFill>
                <a:srgbClr val="111111"/>
              </a:solidFill>
              <a:latin typeface="Avenir"/>
              <a:ea typeface="Avenir"/>
              <a:cs typeface="Avenir"/>
              <a:sym typeface="Avenir"/>
            </a:endParaRPr>
          </a:p>
          <a:p>
            <a:pPr indent="0" lvl="0" marL="0" marR="0" rtl="0" algn="l">
              <a:lnSpc>
                <a:spcPct val="150000"/>
              </a:lnSpc>
              <a:spcBef>
                <a:spcPts val="1000"/>
              </a:spcBef>
              <a:spcAft>
                <a:spcPts val="0"/>
              </a:spcAft>
              <a:buClr>
                <a:srgbClr val="3B054F"/>
              </a:buClr>
              <a:buSzPts val="2400"/>
              <a:buFont typeface="NTR"/>
              <a:buNone/>
            </a:pPr>
            <a:r>
              <a:rPr lang="en-US" sz="2400">
                <a:solidFill>
                  <a:srgbClr val="111111"/>
                </a:solidFill>
                <a:latin typeface="Avenir"/>
                <a:ea typeface="Avenir"/>
                <a:cs typeface="Avenir"/>
                <a:sym typeface="Avenir"/>
              </a:rPr>
              <a:t>   - Measure of dispersion (Variance)</a:t>
            </a:r>
            <a:endParaRPr/>
          </a:p>
          <a:p>
            <a:pPr indent="0" lvl="0" marL="0" marR="0" rtl="0" algn="l">
              <a:lnSpc>
                <a:spcPct val="150000"/>
              </a:lnSpc>
              <a:spcBef>
                <a:spcPts val="1000"/>
              </a:spcBef>
              <a:spcAft>
                <a:spcPts val="0"/>
              </a:spcAft>
              <a:buClr>
                <a:srgbClr val="3B054F"/>
              </a:buClr>
              <a:buSzPts val="2400"/>
              <a:buFont typeface="NTR"/>
              <a:buNone/>
            </a:pPr>
            <a:r>
              <a:rPr lang="en-US" sz="2400">
                <a:solidFill>
                  <a:srgbClr val="548135"/>
                </a:solidFill>
                <a:latin typeface="Avenir"/>
                <a:ea typeface="Avenir"/>
                <a:cs typeface="Avenir"/>
                <a:sym typeface="Avenir"/>
              </a:rPr>
              <a:t>Third Moment</a:t>
            </a:r>
            <a:r>
              <a:rPr lang="en-US" sz="2400">
                <a:solidFill>
                  <a:srgbClr val="111111"/>
                </a:solidFill>
                <a:latin typeface="Avenir"/>
                <a:ea typeface="Avenir"/>
                <a:cs typeface="Avenir"/>
                <a:sym typeface="Avenir"/>
              </a:rPr>
              <a:t>: </a:t>
            </a:r>
            <a:endParaRPr sz="2400">
              <a:solidFill>
                <a:srgbClr val="111111"/>
              </a:solidFill>
              <a:latin typeface="Avenir"/>
              <a:ea typeface="Avenir"/>
              <a:cs typeface="Avenir"/>
              <a:sym typeface="Avenir"/>
            </a:endParaRPr>
          </a:p>
          <a:p>
            <a:pPr indent="0" lvl="0" marL="0" marR="0" rtl="0" algn="l">
              <a:lnSpc>
                <a:spcPct val="150000"/>
              </a:lnSpc>
              <a:spcBef>
                <a:spcPts val="1000"/>
              </a:spcBef>
              <a:spcAft>
                <a:spcPts val="0"/>
              </a:spcAft>
              <a:buClr>
                <a:srgbClr val="3B054F"/>
              </a:buClr>
              <a:buSzPts val="2400"/>
              <a:buFont typeface="NTR"/>
              <a:buNone/>
            </a:pPr>
            <a:r>
              <a:rPr lang="en-US" sz="2400">
                <a:solidFill>
                  <a:srgbClr val="111111"/>
                </a:solidFill>
                <a:latin typeface="Avenir"/>
                <a:ea typeface="Avenir"/>
                <a:cs typeface="Avenir"/>
                <a:sym typeface="Avenir"/>
              </a:rPr>
              <a:t>   - Measure of asymmetry (Skewness)</a:t>
            </a:r>
            <a:endParaRPr sz="2400">
              <a:solidFill>
                <a:srgbClr val="111111"/>
              </a:solidFill>
              <a:latin typeface="Avenir"/>
              <a:ea typeface="Avenir"/>
              <a:cs typeface="Avenir"/>
              <a:sym typeface="Aveni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3"/>
          <p:cNvSpPr txBox="1"/>
          <p:nvPr>
            <p:ph idx="12" type="sldNum"/>
          </p:nvPr>
        </p:nvSpPr>
        <p:spPr>
          <a:xfrm>
            <a:off x="11353801" y="6176963"/>
            <a:ext cx="41467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8" name="Google Shape;228;p13"/>
          <p:cNvSpPr txBox="1"/>
          <p:nvPr>
            <p:ph type="title"/>
          </p:nvPr>
        </p:nvSpPr>
        <p:spPr>
          <a:xfrm>
            <a:off x="423522" y="515680"/>
            <a:ext cx="11344956" cy="72289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660099"/>
              </a:buClr>
              <a:buSzPts val="3600"/>
              <a:buFont typeface="Avenir"/>
              <a:buNone/>
            </a:pPr>
            <a:r>
              <a:rPr lang="en-US">
                <a:solidFill>
                  <a:srgbClr val="660099"/>
                </a:solidFill>
              </a:rPr>
              <a:t>Statistics: First Moment</a:t>
            </a:r>
            <a:endParaRPr>
              <a:solidFill>
                <a:srgbClr val="660099"/>
              </a:solidFill>
            </a:endParaRPr>
          </a:p>
        </p:txBody>
      </p:sp>
      <p:sp>
        <p:nvSpPr>
          <p:cNvPr id="229" name="Google Shape;229;p13"/>
          <p:cNvSpPr txBox="1"/>
          <p:nvPr>
            <p:ph idx="1" type="body"/>
          </p:nvPr>
        </p:nvSpPr>
        <p:spPr>
          <a:xfrm>
            <a:off x="423521" y="1576841"/>
            <a:ext cx="5491142" cy="430309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800"/>
              <a:buNone/>
            </a:pPr>
            <a:r>
              <a:rPr lang="en-US">
                <a:solidFill>
                  <a:srgbClr val="111111"/>
                </a:solidFill>
              </a:rPr>
              <a:t>Aim: </a:t>
            </a:r>
            <a:endParaRPr>
              <a:solidFill>
                <a:srgbClr val="111111"/>
              </a:solidFill>
            </a:endParaRPr>
          </a:p>
          <a:p>
            <a:pPr indent="-457200" lvl="0" marL="457200" rtl="0" algn="l">
              <a:lnSpc>
                <a:spcPct val="90000"/>
              </a:lnSpc>
              <a:spcBef>
                <a:spcPts val="1000"/>
              </a:spcBef>
              <a:spcAft>
                <a:spcPts val="0"/>
              </a:spcAft>
              <a:buClr>
                <a:srgbClr val="3B054F"/>
              </a:buClr>
              <a:buSzPts val="2800"/>
              <a:buFont typeface="NTR"/>
              <a:buChar char="●"/>
            </a:pPr>
            <a:r>
              <a:rPr lang="en-US">
                <a:solidFill>
                  <a:srgbClr val="2F5496"/>
                </a:solidFill>
              </a:rPr>
              <a:t>Calculate expected return</a:t>
            </a:r>
            <a:endParaRPr/>
          </a:p>
        </p:txBody>
      </p:sp>
      <p:pic>
        <p:nvPicPr>
          <p:cNvPr id="230" name="Google Shape;230;p13"/>
          <p:cNvPicPr preferRelativeResize="0"/>
          <p:nvPr/>
        </p:nvPicPr>
        <p:blipFill rotWithShape="1">
          <a:blip r:embed="rId3">
            <a:alphaModFix/>
          </a:blip>
          <a:srcRect b="0" l="0" r="0" t="0"/>
          <a:stretch/>
        </p:blipFill>
        <p:spPr>
          <a:xfrm>
            <a:off x="2397489" y="2895278"/>
            <a:ext cx="7759700" cy="2641600"/>
          </a:xfrm>
          <a:prstGeom prst="rect">
            <a:avLst/>
          </a:prstGeom>
          <a:noFill/>
          <a:ln>
            <a:noFill/>
          </a:ln>
        </p:spPr>
      </p:pic>
      <p:pic>
        <p:nvPicPr>
          <p:cNvPr id="231" name="Google Shape;231;p13"/>
          <p:cNvPicPr preferRelativeResize="0"/>
          <p:nvPr/>
        </p:nvPicPr>
        <p:blipFill rotWithShape="1">
          <a:blip r:embed="rId4">
            <a:alphaModFix/>
          </a:blip>
          <a:srcRect b="0" l="0" r="0" t="0"/>
          <a:stretch/>
        </p:blipFill>
        <p:spPr>
          <a:xfrm>
            <a:off x="1751183" y="2526978"/>
            <a:ext cx="2628900" cy="1689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4"/>
          <p:cNvSpPr txBox="1"/>
          <p:nvPr>
            <p:ph idx="12" type="sldNum"/>
          </p:nvPr>
        </p:nvSpPr>
        <p:spPr>
          <a:xfrm>
            <a:off x="11353801" y="6176963"/>
            <a:ext cx="41467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7" name="Google Shape;237;p14"/>
          <p:cNvSpPr txBox="1"/>
          <p:nvPr>
            <p:ph type="title"/>
          </p:nvPr>
        </p:nvSpPr>
        <p:spPr>
          <a:xfrm>
            <a:off x="423522" y="515680"/>
            <a:ext cx="11344956" cy="72289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660099"/>
              </a:buClr>
              <a:buSzPts val="3600"/>
              <a:buFont typeface="Avenir"/>
              <a:buNone/>
            </a:pPr>
            <a:r>
              <a:rPr lang="en-US">
                <a:solidFill>
                  <a:srgbClr val="660099"/>
                </a:solidFill>
              </a:rPr>
              <a:t>Calculating First Moment</a:t>
            </a:r>
            <a:endParaRPr>
              <a:solidFill>
                <a:srgbClr val="660099"/>
              </a:solidFill>
            </a:endParaRPr>
          </a:p>
        </p:txBody>
      </p:sp>
      <p:pic>
        <p:nvPicPr>
          <p:cNvPr descr="Text&#10;&#10;Description automatically generated" id="238" name="Google Shape;238;p14"/>
          <p:cNvPicPr preferRelativeResize="0"/>
          <p:nvPr>
            <p:ph idx="1" type="body"/>
          </p:nvPr>
        </p:nvPicPr>
        <p:blipFill rotWithShape="1">
          <a:blip r:embed="rId3">
            <a:alphaModFix/>
          </a:blip>
          <a:srcRect b="0" l="0" r="0" t="0"/>
          <a:stretch/>
        </p:blipFill>
        <p:spPr>
          <a:xfrm>
            <a:off x="2004744" y="1084625"/>
            <a:ext cx="8013700" cy="3543300"/>
          </a:xfrm>
          <a:prstGeom prst="rect">
            <a:avLst/>
          </a:prstGeom>
          <a:noFill/>
          <a:ln>
            <a:noFill/>
          </a:ln>
        </p:spPr>
      </p:pic>
      <p:pic>
        <p:nvPicPr>
          <p:cNvPr id="239" name="Google Shape;239;p14"/>
          <p:cNvPicPr preferRelativeResize="0"/>
          <p:nvPr/>
        </p:nvPicPr>
        <p:blipFill rotWithShape="1">
          <a:blip r:embed="rId4">
            <a:alphaModFix/>
          </a:blip>
          <a:srcRect b="0" l="0" r="0" t="0"/>
          <a:stretch/>
        </p:blipFill>
        <p:spPr>
          <a:xfrm>
            <a:off x="2746397" y="4260015"/>
            <a:ext cx="6530394" cy="735819"/>
          </a:xfrm>
          <a:prstGeom prst="rect">
            <a:avLst/>
          </a:prstGeom>
          <a:noFill/>
          <a:ln>
            <a:noFill/>
          </a:ln>
        </p:spPr>
      </p:pic>
      <p:sp>
        <p:nvSpPr>
          <p:cNvPr id="240" name="Google Shape;240;p14"/>
          <p:cNvSpPr txBox="1"/>
          <p:nvPr/>
        </p:nvSpPr>
        <p:spPr>
          <a:xfrm>
            <a:off x="3953022" y="5261316"/>
            <a:ext cx="402336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rgbClr val="BF9000"/>
                </a:solidFill>
                <a:latin typeface="Avenir"/>
                <a:ea typeface="Avenir"/>
                <a:cs typeface="Avenir"/>
                <a:sym typeface="Avenir"/>
              </a:rPr>
              <a:t>Larger is better!</a:t>
            </a:r>
            <a:endParaRPr b="1" sz="3600">
              <a:solidFill>
                <a:srgbClr val="BF9000"/>
              </a:solidFill>
              <a:latin typeface="Avenir"/>
              <a:ea typeface="Avenir"/>
              <a:cs typeface="Avenir"/>
              <a:sym typeface="Aveni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5"/>
          <p:cNvSpPr txBox="1"/>
          <p:nvPr>
            <p:ph idx="12" type="sldNum"/>
          </p:nvPr>
        </p:nvSpPr>
        <p:spPr>
          <a:xfrm>
            <a:off x="11353801" y="6176963"/>
            <a:ext cx="41467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7" name="Google Shape;247;p15"/>
          <p:cNvSpPr txBox="1"/>
          <p:nvPr>
            <p:ph type="title"/>
          </p:nvPr>
        </p:nvSpPr>
        <p:spPr>
          <a:xfrm>
            <a:off x="423522" y="515680"/>
            <a:ext cx="11344956" cy="72289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660099"/>
              </a:buClr>
              <a:buSzPts val="3600"/>
              <a:buFont typeface="Avenir"/>
              <a:buNone/>
            </a:pPr>
            <a:r>
              <a:rPr lang="en-US">
                <a:solidFill>
                  <a:srgbClr val="660099"/>
                </a:solidFill>
              </a:rPr>
              <a:t>Statistics: Second Moment</a:t>
            </a:r>
            <a:endParaRPr>
              <a:solidFill>
                <a:srgbClr val="660099"/>
              </a:solidFill>
            </a:endParaRPr>
          </a:p>
        </p:txBody>
      </p:sp>
      <p:sp>
        <p:nvSpPr>
          <p:cNvPr id="248" name="Google Shape;248;p15"/>
          <p:cNvSpPr txBox="1"/>
          <p:nvPr>
            <p:ph idx="1" type="body"/>
          </p:nvPr>
        </p:nvSpPr>
        <p:spPr>
          <a:xfrm>
            <a:off x="423521" y="1576841"/>
            <a:ext cx="5491142" cy="430309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800"/>
              <a:buNone/>
            </a:pPr>
            <a:r>
              <a:rPr lang="en-US">
                <a:solidFill>
                  <a:srgbClr val="111111"/>
                </a:solidFill>
              </a:rPr>
              <a:t>Aim: </a:t>
            </a:r>
            <a:endParaRPr>
              <a:solidFill>
                <a:srgbClr val="111111"/>
              </a:solidFill>
            </a:endParaRPr>
          </a:p>
          <a:p>
            <a:pPr indent="-457200" lvl="0" marL="457200" rtl="0" algn="l">
              <a:lnSpc>
                <a:spcPct val="90000"/>
              </a:lnSpc>
              <a:spcBef>
                <a:spcPts val="1000"/>
              </a:spcBef>
              <a:spcAft>
                <a:spcPts val="0"/>
              </a:spcAft>
              <a:buClr>
                <a:srgbClr val="3B054F"/>
              </a:buClr>
              <a:buSzPts val="2800"/>
              <a:buFont typeface="NTR"/>
              <a:buChar char="●"/>
            </a:pPr>
            <a:r>
              <a:rPr lang="en-US">
                <a:solidFill>
                  <a:srgbClr val="C55A11"/>
                </a:solidFill>
              </a:rPr>
              <a:t>Measure the investment risk</a:t>
            </a:r>
            <a:endParaRPr/>
          </a:p>
        </p:txBody>
      </p:sp>
      <p:pic>
        <p:nvPicPr>
          <p:cNvPr id="249" name="Google Shape;249;p15"/>
          <p:cNvPicPr preferRelativeResize="0"/>
          <p:nvPr/>
        </p:nvPicPr>
        <p:blipFill rotWithShape="1">
          <a:blip r:embed="rId3">
            <a:alphaModFix/>
          </a:blip>
          <a:srcRect b="0" l="0" r="0" t="0"/>
          <a:stretch/>
        </p:blipFill>
        <p:spPr>
          <a:xfrm>
            <a:off x="1751183" y="2526978"/>
            <a:ext cx="2628900" cy="1689100"/>
          </a:xfrm>
          <a:prstGeom prst="rect">
            <a:avLst/>
          </a:prstGeom>
          <a:noFill/>
          <a:ln>
            <a:noFill/>
          </a:ln>
        </p:spPr>
      </p:pic>
      <p:pic>
        <p:nvPicPr>
          <p:cNvPr descr="fig2-3" id="250" name="Google Shape;250;p15"/>
          <p:cNvPicPr preferRelativeResize="0"/>
          <p:nvPr/>
        </p:nvPicPr>
        <p:blipFill rotWithShape="1">
          <a:blip r:embed="rId4">
            <a:alphaModFix/>
          </a:blip>
          <a:srcRect b="0" l="0" r="0" t="0"/>
          <a:stretch/>
        </p:blipFill>
        <p:spPr>
          <a:xfrm>
            <a:off x="1392241" y="2754239"/>
            <a:ext cx="9770195" cy="3125699"/>
          </a:xfrm>
          <a:prstGeom prst="rect">
            <a:avLst/>
          </a:prstGeom>
          <a:noFill/>
          <a:ln>
            <a:noFill/>
          </a:ln>
        </p:spPr>
      </p:pic>
      <p:pic>
        <p:nvPicPr>
          <p:cNvPr id="251" name="Google Shape;251;p15"/>
          <p:cNvPicPr preferRelativeResize="0"/>
          <p:nvPr/>
        </p:nvPicPr>
        <p:blipFill rotWithShape="1">
          <a:blip r:embed="rId5">
            <a:alphaModFix/>
          </a:blip>
          <a:srcRect b="0" l="0" r="0" t="0"/>
          <a:stretch/>
        </p:blipFill>
        <p:spPr>
          <a:xfrm>
            <a:off x="3954486" y="5528541"/>
            <a:ext cx="5203581" cy="645405"/>
          </a:xfrm>
          <a:prstGeom prst="rect">
            <a:avLst/>
          </a:prstGeom>
          <a:noFill/>
          <a:ln>
            <a:noFill/>
          </a:ln>
        </p:spPr>
      </p:pic>
      <p:pic>
        <p:nvPicPr>
          <p:cNvPr id="252" name="Google Shape;252;p15"/>
          <p:cNvPicPr preferRelativeResize="0"/>
          <p:nvPr/>
        </p:nvPicPr>
        <p:blipFill rotWithShape="1">
          <a:blip r:embed="rId5">
            <a:alphaModFix/>
          </a:blip>
          <a:srcRect b="0" l="0" r="0" t="0"/>
          <a:stretch/>
        </p:blipFill>
        <p:spPr>
          <a:xfrm>
            <a:off x="1110232" y="3428999"/>
            <a:ext cx="1638300" cy="101433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16"/>
          <p:cNvSpPr txBox="1"/>
          <p:nvPr>
            <p:ph idx="12" type="sldNum"/>
          </p:nvPr>
        </p:nvSpPr>
        <p:spPr>
          <a:xfrm>
            <a:off x="11353801" y="6176963"/>
            <a:ext cx="41467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8" name="Google Shape;258;p16"/>
          <p:cNvSpPr txBox="1"/>
          <p:nvPr>
            <p:ph type="title"/>
          </p:nvPr>
        </p:nvSpPr>
        <p:spPr>
          <a:xfrm>
            <a:off x="423522" y="515680"/>
            <a:ext cx="11344956" cy="72289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660099"/>
              </a:buClr>
              <a:buSzPts val="3600"/>
              <a:buFont typeface="Avenir"/>
              <a:buNone/>
            </a:pPr>
            <a:r>
              <a:rPr lang="en-US">
                <a:solidFill>
                  <a:srgbClr val="660099"/>
                </a:solidFill>
              </a:rPr>
              <a:t>Calculating Second Moment</a:t>
            </a:r>
            <a:endParaRPr>
              <a:solidFill>
                <a:srgbClr val="660099"/>
              </a:solidFill>
            </a:endParaRPr>
          </a:p>
        </p:txBody>
      </p:sp>
      <p:sp>
        <p:nvSpPr>
          <p:cNvPr id="259" name="Google Shape;259;p16"/>
          <p:cNvSpPr txBox="1"/>
          <p:nvPr/>
        </p:nvSpPr>
        <p:spPr>
          <a:xfrm>
            <a:off x="3953022" y="5261316"/>
            <a:ext cx="402336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rgbClr val="BF9000"/>
                </a:solidFill>
                <a:latin typeface="Avenir"/>
                <a:ea typeface="Avenir"/>
                <a:cs typeface="Avenir"/>
                <a:sym typeface="Avenir"/>
              </a:rPr>
              <a:t>Smaller is better!</a:t>
            </a:r>
            <a:endParaRPr b="1" sz="3600">
              <a:solidFill>
                <a:srgbClr val="BF9000"/>
              </a:solidFill>
              <a:latin typeface="Avenir"/>
              <a:ea typeface="Avenir"/>
              <a:cs typeface="Avenir"/>
              <a:sym typeface="Avenir"/>
            </a:endParaRPr>
          </a:p>
        </p:txBody>
      </p:sp>
      <p:pic>
        <p:nvPicPr>
          <p:cNvPr descr="Text, chat or text message&#10;&#10;Description automatically generated" id="260" name="Google Shape;260;p16"/>
          <p:cNvPicPr preferRelativeResize="0"/>
          <p:nvPr/>
        </p:nvPicPr>
        <p:blipFill rotWithShape="1">
          <a:blip r:embed="rId3">
            <a:alphaModFix/>
          </a:blip>
          <a:srcRect b="0" l="0" r="0" t="0"/>
          <a:stretch/>
        </p:blipFill>
        <p:spPr>
          <a:xfrm>
            <a:off x="2254250" y="1088681"/>
            <a:ext cx="7683500" cy="4495800"/>
          </a:xfrm>
          <a:prstGeom prst="rect">
            <a:avLst/>
          </a:prstGeom>
          <a:noFill/>
          <a:ln>
            <a:noFill/>
          </a:ln>
        </p:spPr>
      </p:pic>
      <p:pic>
        <p:nvPicPr>
          <p:cNvPr id="261" name="Google Shape;261;p16"/>
          <p:cNvPicPr preferRelativeResize="0"/>
          <p:nvPr/>
        </p:nvPicPr>
        <p:blipFill rotWithShape="1">
          <a:blip r:embed="rId4">
            <a:alphaModFix/>
          </a:blip>
          <a:srcRect b="0" l="0" r="0" t="0"/>
          <a:stretch/>
        </p:blipFill>
        <p:spPr>
          <a:xfrm>
            <a:off x="2254250" y="2304528"/>
            <a:ext cx="7898595" cy="2214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60"/>
                                        </p:tgtEl>
                                      </p:cBhvr>
                                    </p:animEffect>
                                    <p:set>
                                      <p:cBhvr>
                                        <p:cTn dur="1" fill="hold">
                                          <p:stCondLst>
                                            <p:cond delay="500"/>
                                          </p:stCondLst>
                                        </p:cTn>
                                        <p:tgtEl>
                                          <p:spTgt spid="26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500"/>
                                        <p:tgtEl>
                                          <p:spTgt spid="261"/>
                                        </p:tgtEl>
                                      </p:cBhvr>
                                    </p:animEffect>
                                  </p:childTnLst>
                                </p:cTn>
                              </p:par>
                              <p:par>
                                <p:cTn fill="hold" nodeType="with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500"/>
                                        <p:tgtEl>
                                          <p:spTgt spid="2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7"/>
          <p:cNvSpPr txBox="1"/>
          <p:nvPr>
            <p:ph idx="12" type="sldNum"/>
          </p:nvPr>
        </p:nvSpPr>
        <p:spPr>
          <a:xfrm>
            <a:off x="11353801" y="6176963"/>
            <a:ext cx="41467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8" name="Google Shape;268;p17"/>
          <p:cNvSpPr txBox="1"/>
          <p:nvPr>
            <p:ph type="title"/>
          </p:nvPr>
        </p:nvSpPr>
        <p:spPr>
          <a:xfrm>
            <a:off x="423522" y="515680"/>
            <a:ext cx="11344956" cy="72289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660099"/>
              </a:buClr>
              <a:buSzPts val="3600"/>
              <a:buFont typeface="Avenir"/>
              <a:buNone/>
            </a:pPr>
            <a:r>
              <a:rPr lang="en-US">
                <a:solidFill>
                  <a:srgbClr val="660099"/>
                </a:solidFill>
              </a:rPr>
              <a:t>Statistics: Third Moment</a:t>
            </a:r>
            <a:endParaRPr>
              <a:solidFill>
                <a:srgbClr val="660099"/>
              </a:solidFill>
            </a:endParaRPr>
          </a:p>
        </p:txBody>
      </p:sp>
      <p:sp>
        <p:nvSpPr>
          <p:cNvPr id="269" name="Google Shape;269;p17"/>
          <p:cNvSpPr txBox="1"/>
          <p:nvPr>
            <p:ph idx="1" type="body"/>
          </p:nvPr>
        </p:nvSpPr>
        <p:spPr>
          <a:xfrm>
            <a:off x="423521" y="1576841"/>
            <a:ext cx="5491142" cy="430309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800"/>
              <a:buNone/>
            </a:pPr>
            <a:r>
              <a:rPr lang="en-US">
                <a:solidFill>
                  <a:srgbClr val="111111"/>
                </a:solidFill>
              </a:rPr>
              <a:t>Aim: </a:t>
            </a:r>
            <a:endParaRPr>
              <a:solidFill>
                <a:srgbClr val="111111"/>
              </a:solidFill>
            </a:endParaRPr>
          </a:p>
          <a:p>
            <a:pPr indent="-457200" lvl="0" marL="457200" rtl="0" algn="l">
              <a:lnSpc>
                <a:spcPct val="90000"/>
              </a:lnSpc>
              <a:spcBef>
                <a:spcPts val="1000"/>
              </a:spcBef>
              <a:spcAft>
                <a:spcPts val="0"/>
              </a:spcAft>
              <a:buClr>
                <a:srgbClr val="3B054F"/>
              </a:buClr>
              <a:buSzPts val="2800"/>
              <a:buFont typeface="NTR"/>
              <a:buChar char="●"/>
            </a:pPr>
            <a:r>
              <a:rPr lang="en-US">
                <a:solidFill>
                  <a:srgbClr val="548135"/>
                </a:solidFill>
              </a:rPr>
              <a:t>Measure the skewness</a:t>
            </a:r>
            <a:endParaRPr/>
          </a:p>
        </p:txBody>
      </p:sp>
      <p:pic>
        <p:nvPicPr>
          <p:cNvPr id="270" name="Google Shape;270;p17"/>
          <p:cNvPicPr preferRelativeResize="0"/>
          <p:nvPr/>
        </p:nvPicPr>
        <p:blipFill rotWithShape="1">
          <a:blip r:embed="rId3">
            <a:alphaModFix/>
          </a:blip>
          <a:srcRect b="0" l="0" r="0" t="0"/>
          <a:stretch/>
        </p:blipFill>
        <p:spPr>
          <a:xfrm>
            <a:off x="1751183" y="2526978"/>
            <a:ext cx="2628900" cy="1689100"/>
          </a:xfrm>
          <a:prstGeom prst="rect">
            <a:avLst/>
          </a:prstGeom>
          <a:noFill/>
          <a:ln>
            <a:noFill/>
          </a:ln>
        </p:spPr>
      </p:pic>
      <p:pic>
        <p:nvPicPr>
          <p:cNvPr id="271" name="Google Shape;271;p17"/>
          <p:cNvPicPr preferRelativeResize="0"/>
          <p:nvPr/>
        </p:nvPicPr>
        <p:blipFill rotWithShape="1">
          <a:blip r:embed="rId4">
            <a:alphaModFix/>
          </a:blip>
          <a:srcRect b="0" l="0" r="0" t="0"/>
          <a:stretch/>
        </p:blipFill>
        <p:spPr>
          <a:xfrm>
            <a:off x="3954486" y="5528541"/>
            <a:ext cx="5203581" cy="645405"/>
          </a:xfrm>
          <a:prstGeom prst="rect">
            <a:avLst/>
          </a:prstGeom>
          <a:noFill/>
          <a:ln>
            <a:noFill/>
          </a:ln>
        </p:spPr>
      </p:pic>
      <p:pic>
        <p:nvPicPr>
          <p:cNvPr id="272" name="Google Shape;272;p17"/>
          <p:cNvPicPr preferRelativeResize="0"/>
          <p:nvPr/>
        </p:nvPicPr>
        <p:blipFill rotWithShape="1">
          <a:blip r:embed="rId4">
            <a:alphaModFix/>
          </a:blip>
          <a:srcRect b="0" l="0" r="0" t="0"/>
          <a:stretch/>
        </p:blipFill>
        <p:spPr>
          <a:xfrm>
            <a:off x="1110232" y="3428999"/>
            <a:ext cx="1638300" cy="1014339"/>
          </a:xfrm>
          <a:prstGeom prst="rect">
            <a:avLst/>
          </a:prstGeom>
          <a:noFill/>
          <a:ln>
            <a:noFill/>
          </a:ln>
        </p:spPr>
      </p:pic>
      <p:pic>
        <p:nvPicPr>
          <p:cNvPr id="273" name="Google Shape;273;p17"/>
          <p:cNvPicPr preferRelativeResize="0"/>
          <p:nvPr/>
        </p:nvPicPr>
        <p:blipFill rotWithShape="1">
          <a:blip r:embed="rId5">
            <a:alphaModFix/>
          </a:blip>
          <a:srcRect b="0" l="0" r="0" t="0"/>
          <a:stretch/>
        </p:blipFill>
        <p:spPr>
          <a:xfrm>
            <a:off x="2748532" y="3122174"/>
            <a:ext cx="6961573" cy="248181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18"/>
          <p:cNvSpPr txBox="1"/>
          <p:nvPr>
            <p:ph idx="12" type="sldNum"/>
          </p:nvPr>
        </p:nvSpPr>
        <p:spPr>
          <a:xfrm>
            <a:off x="11353801" y="6176963"/>
            <a:ext cx="41467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9" name="Google Shape;279;p18"/>
          <p:cNvSpPr txBox="1"/>
          <p:nvPr>
            <p:ph type="title"/>
          </p:nvPr>
        </p:nvSpPr>
        <p:spPr>
          <a:xfrm>
            <a:off x="423522" y="515680"/>
            <a:ext cx="11344956" cy="72289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660099"/>
              </a:buClr>
              <a:buSzPts val="3600"/>
              <a:buFont typeface="Avenir"/>
              <a:buNone/>
            </a:pPr>
            <a:r>
              <a:rPr lang="en-US">
                <a:solidFill>
                  <a:srgbClr val="660099"/>
                </a:solidFill>
              </a:rPr>
              <a:t>Calculating Second Moment</a:t>
            </a:r>
            <a:endParaRPr>
              <a:solidFill>
                <a:srgbClr val="660099"/>
              </a:solidFill>
            </a:endParaRPr>
          </a:p>
        </p:txBody>
      </p:sp>
      <p:sp>
        <p:nvSpPr>
          <p:cNvPr id="280" name="Google Shape;280;p18"/>
          <p:cNvSpPr txBox="1"/>
          <p:nvPr/>
        </p:nvSpPr>
        <p:spPr>
          <a:xfrm>
            <a:off x="3205089" y="5247247"/>
            <a:ext cx="5781900" cy="1200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rgbClr val="BF9000"/>
                </a:solidFill>
                <a:latin typeface="Avenir"/>
                <a:ea typeface="Avenir"/>
                <a:cs typeface="Avenir"/>
                <a:sym typeface="Avenir"/>
              </a:rPr>
              <a:t>We want positive skew!</a:t>
            </a:r>
            <a:endParaRPr/>
          </a:p>
          <a:p>
            <a:pPr indent="0" lvl="0" marL="0" marR="0" rtl="0" algn="ctr">
              <a:spcBef>
                <a:spcPts val="0"/>
              </a:spcBef>
              <a:spcAft>
                <a:spcPts val="0"/>
              </a:spcAft>
              <a:buNone/>
            </a:pPr>
            <a:r>
              <a:rPr b="1" lang="en-US" sz="3600">
                <a:solidFill>
                  <a:srgbClr val="BF9000"/>
                </a:solidFill>
                <a:latin typeface="Avenir"/>
                <a:ea typeface="Avenir"/>
                <a:cs typeface="Avenir"/>
                <a:sym typeface="Avenir"/>
              </a:rPr>
              <a:t>Bigger is better</a:t>
            </a:r>
            <a:endParaRPr b="1" sz="3600">
              <a:solidFill>
                <a:srgbClr val="BF9000"/>
              </a:solidFill>
              <a:latin typeface="Avenir"/>
              <a:ea typeface="Avenir"/>
              <a:cs typeface="Avenir"/>
              <a:sym typeface="Avenir"/>
            </a:endParaRPr>
          </a:p>
        </p:txBody>
      </p:sp>
      <p:pic>
        <p:nvPicPr>
          <p:cNvPr descr="Graphical user interface, text&#10;&#10;Description automatically generated" id="281" name="Google Shape;281;p18"/>
          <p:cNvPicPr preferRelativeResize="0"/>
          <p:nvPr/>
        </p:nvPicPr>
        <p:blipFill rotWithShape="1">
          <a:blip r:embed="rId3">
            <a:alphaModFix/>
          </a:blip>
          <a:srcRect b="0" l="0" r="0" t="0"/>
          <a:stretch/>
        </p:blipFill>
        <p:spPr>
          <a:xfrm>
            <a:off x="1621058" y="536993"/>
            <a:ext cx="8687288" cy="4724323"/>
          </a:xfrm>
          <a:prstGeom prst="rect">
            <a:avLst/>
          </a:prstGeom>
          <a:noFill/>
          <a:ln>
            <a:noFill/>
          </a:ln>
        </p:spPr>
      </p:pic>
      <p:pic>
        <p:nvPicPr>
          <p:cNvPr id="282" name="Google Shape;282;p18"/>
          <p:cNvPicPr preferRelativeResize="0"/>
          <p:nvPr/>
        </p:nvPicPr>
        <p:blipFill rotWithShape="1">
          <a:blip r:embed="rId4">
            <a:alphaModFix/>
          </a:blip>
          <a:srcRect b="0" l="0" r="0" t="0"/>
          <a:stretch/>
        </p:blipFill>
        <p:spPr>
          <a:xfrm>
            <a:off x="2923557" y="4310033"/>
            <a:ext cx="6082289" cy="72289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g1612271c7c7_0_5"/>
          <p:cNvSpPr txBox="1"/>
          <p:nvPr>
            <p:ph idx="12" type="sldNum"/>
          </p:nvPr>
        </p:nvSpPr>
        <p:spPr>
          <a:xfrm>
            <a:off x="11353801" y="6176963"/>
            <a:ext cx="414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89" name="Google Shape;289;g1612271c7c7_0_5"/>
          <p:cNvSpPr txBox="1"/>
          <p:nvPr>
            <p:ph type="title"/>
          </p:nvPr>
        </p:nvSpPr>
        <p:spPr>
          <a:xfrm>
            <a:off x="423522" y="515680"/>
            <a:ext cx="11345100" cy="72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290" name="Google Shape;290;g1612271c7c7_0_5"/>
          <p:cNvSpPr txBox="1"/>
          <p:nvPr>
            <p:ph idx="1" type="body"/>
          </p:nvPr>
        </p:nvSpPr>
        <p:spPr>
          <a:xfrm>
            <a:off x="423522" y="1458494"/>
            <a:ext cx="11345100" cy="4583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91" name="Google Shape;291;g1612271c7c7_0_5"/>
          <p:cNvPicPr preferRelativeResize="0"/>
          <p:nvPr/>
        </p:nvPicPr>
        <p:blipFill>
          <a:blip r:embed="rId3">
            <a:alphaModFix/>
          </a:blip>
          <a:stretch>
            <a:fillRect/>
          </a:stretch>
        </p:blipFill>
        <p:spPr>
          <a:xfrm>
            <a:off x="423513" y="228600"/>
            <a:ext cx="7315200" cy="6400800"/>
          </a:xfrm>
          <a:prstGeom prst="rect">
            <a:avLst/>
          </a:prstGeom>
          <a:noFill/>
          <a:ln>
            <a:noFill/>
          </a:ln>
        </p:spPr>
      </p:pic>
      <p:pic>
        <p:nvPicPr>
          <p:cNvPr id="292" name="Google Shape;292;g1612271c7c7_0_5"/>
          <p:cNvPicPr preferRelativeResize="0"/>
          <p:nvPr/>
        </p:nvPicPr>
        <p:blipFill>
          <a:blip r:embed="rId4">
            <a:alphaModFix/>
          </a:blip>
          <a:stretch>
            <a:fillRect/>
          </a:stretch>
        </p:blipFill>
        <p:spPr>
          <a:xfrm>
            <a:off x="522175" y="228600"/>
            <a:ext cx="7624134" cy="6313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2"/>
          <p:cNvSpPr txBox="1"/>
          <p:nvPr>
            <p:ph idx="12" type="sldNum"/>
          </p:nvPr>
        </p:nvSpPr>
        <p:spPr>
          <a:xfrm>
            <a:off x="11353801" y="6176963"/>
            <a:ext cx="41467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0" name="Google Shape;90;p2"/>
          <p:cNvSpPr txBox="1"/>
          <p:nvPr>
            <p:ph idx="1" type="body"/>
          </p:nvPr>
        </p:nvSpPr>
        <p:spPr>
          <a:xfrm>
            <a:off x="215902" y="3139826"/>
            <a:ext cx="5157655" cy="773308"/>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3600"/>
              <a:buNone/>
            </a:pPr>
            <a:r>
              <a:rPr lang="en-US"/>
              <a:t>Overview</a:t>
            </a:r>
            <a:endParaRPr/>
          </a:p>
        </p:txBody>
      </p:sp>
      <p:sp>
        <p:nvSpPr>
          <p:cNvPr id="91" name="Google Shape;91;p2"/>
          <p:cNvSpPr txBox="1"/>
          <p:nvPr>
            <p:ph idx="2" type="body"/>
          </p:nvPr>
        </p:nvSpPr>
        <p:spPr>
          <a:xfrm>
            <a:off x="3192800" y="902571"/>
            <a:ext cx="8161001" cy="59194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Tools we need</a:t>
            </a:r>
            <a:endParaRPr/>
          </a:p>
        </p:txBody>
      </p:sp>
      <p:sp>
        <p:nvSpPr>
          <p:cNvPr id="92" name="Google Shape;92;p2"/>
          <p:cNvSpPr txBox="1"/>
          <p:nvPr>
            <p:ph idx="3" type="body"/>
          </p:nvPr>
        </p:nvSpPr>
        <p:spPr>
          <a:xfrm>
            <a:off x="1255976" y="5021657"/>
            <a:ext cx="4372619" cy="63374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The Big Picture</a:t>
            </a:r>
            <a:endParaRPr/>
          </a:p>
        </p:txBody>
      </p:sp>
      <p:sp>
        <p:nvSpPr>
          <p:cNvPr id="93" name="Google Shape;93;p2"/>
          <p:cNvSpPr txBox="1"/>
          <p:nvPr>
            <p:ph idx="4" type="body"/>
          </p:nvPr>
        </p:nvSpPr>
        <p:spPr>
          <a:xfrm>
            <a:off x="6162982" y="5705397"/>
            <a:ext cx="5170066" cy="5000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Moving Average</a:t>
            </a:r>
            <a:endParaRPr/>
          </a:p>
        </p:txBody>
      </p:sp>
      <p:sp>
        <p:nvSpPr>
          <p:cNvPr id="94" name="Google Shape;94;p2"/>
          <p:cNvSpPr txBox="1"/>
          <p:nvPr>
            <p:ph idx="5" type="body"/>
          </p:nvPr>
        </p:nvSpPr>
        <p:spPr>
          <a:xfrm>
            <a:off x="6958079" y="1772670"/>
            <a:ext cx="5233916" cy="50625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Moments</a:t>
            </a:r>
            <a:endParaRPr/>
          </a:p>
        </p:txBody>
      </p:sp>
      <p:sp>
        <p:nvSpPr>
          <p:cNvPr id="95" name="Google Shape;95;p2"/>
          <p:cNvSpPr txBox="1"/>
          <p:nvPr>
            <p:ph idx="6" type="body"/>
          </p:nvPr>
        </p:nvSpPr>
        <p:spPr>
          <a:xfrm>
            <a:off x="8633370" y="4672074"/>
            <a:ext cx="3558629" cy="46278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Result &amp; Summary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graphicFrame>
        <p:nvGraphicFramePr>
          <p:cNvPr id="297" name="Google Shape;297;p19"/>
          <p:cNvGraphicFramePr/>
          <p:nvPr/>
        </p:nvGraphicFramePr>
        <p:xfrm>
          <a:off x="39757" y="132153"/>
          <a:ext cx="3000000" cy="3000000"/>
        </p:xfrm>
        <a:graphic>
          <a:graphicData uri="http://schemas.openxmlformats.org/drawingml/2006/table">
            <a:tbl>
              <a:tblPr bandRow="1" firstRow="1">
                <a:noFill/>
                <a:tableStyleId>{F91649B6-0E8D-45BB-9513-783D50D57554}</a:tableStyleId>
              </a:tblPr>
              <a:tblGrid>
                <a:gridCol w="1391475"/>
                <a:gridCol w="1891850"/>
                <a:gridCol w="1868550"/>
                <a:gridCol w="1921575"/>
                <a:gridCol w="1749275"/>
                <a:gridCol w="1577000"/>
                <a:gridCol w="1630025"/>
              </a:tblGrid>
              <a:tr h="1065200">
                <a:tc>
                  <a:txBody>
                    <a:bodyPr/>
                    <a:lstStyle/>
                    <a:p>
                      <a:pPr indent="0" lvl="0" marL="0" marR="0" rtl="0" algn="l">
                        <a:spcBef>
                          <a:spcPts val="0"/>
                        </a:spcBef>
                        <a:spcAft>
                          <a:spcPts val="0"/>
                        </a:spcAft>
                        <a:buNone/>
                      </a:pPr>
                      <a:r>
                        <a:rPr lang="en-US" sz="2000" u="none" cap="none" strike="noStrike"/>
                        <a:t>Type </a:t>
                      </a:r>
                      <a:endParaRPr sz="2000">
                        <a:latin typeface="Avenir"/>
                        <a:ea typeface="Avenir"/>
                        <a:cs typeface="Avenir"/>
                        <a:sym typeface="Avenir"/>
                      </a:endParaRPr>
                    </a:p>
                  </a:txBody>
                  <a:tcPr marT="45725" marB="45725" marR="91450" marL="91450"/>
                </a:tc>
                <a:tc>
                  <a:txBody>
                    <a:bodyPr/>
                    <a:lstStyle/>
                    <a:p>
                      <a:pPr indent="0" lvl="0" marL="0" marR="0" rtl="0" algn="l">
                        <a:spcBef>
                          <a:spcPts val="0"/>
                        </a:spcBef>
                        <a:spcAft>
                          <a:spcPts val="0"/>
                        </a:spcAft>
                        <a:buNone/>
                      </a:pPr>
                      <a:r>
                        <a:rPr lang="en-US" sz="2000"/>
                        <a:t>Time range </a:t>
                      </a:r>
                      <a:endParaRPr sz="2000">
                        <a:latin typeface="Avenir"/>
                        <a:ea typeface="Avenir"/>
                        <a:cs typeface="Avenir"/>
                        <a:sym typeface="Avenir"/>
                      </a:endParaRPr>
                    </a:p>
                  </a:txBody>
                  <a:tcPr marT="45725" marB="45725" marR="91450" marL="91450"/>
                </a:tc>
                <a:tc>
                  <a:txBody>
                    <a:bodyPr/>
                    <a:lstStyle/>
                    <a:p>
                      <a:pPr indent="0" lvl="0" marL="0" marR="0" rtl="0" algn="l">
                        <a:spcBef>
                          <a:spcPts val="0"/>
                        </a:spcBef>
                        <a:spcAft>
                          <a:spcPts val="0"/>
                        </a:spcAft>
                        <a:buNone/>
                      </a:pPr>
                      <a:r>
                        <a:rPr lang="en-US" sz="2000"/>
                        <a:t>Return deviation</a:t>
                      </a:r>
                      <a:endParaRPr sz="2000">
                        <a:latin typeface="Avenir"/>
                        <a:ea typeface="Avenir"/>
                        <a:cs typeface="Avenir"/>
                        <a:sym typeface="Avenir"/>
                      </a:endParaRPr>
                    </a:p>
                  </a:txBody>
                  <a:tcPr marT="45725" marB="45725" marR="91450" marL="91450"/>
                </a:tc>
                <a:tc>
                  <a:txBody>
                    <a:bodyPr/>
                    <a:lstStyle/>
                    <a:p>
                      <a:pPr indent="0" lvl="0" marL="0" marR="0" rtl="0" algn="l">
                        <a:spcBef>
                          <a:spcPts val="0"/>
                        </a:spcBef>
                        <a:spcAft>
                          <a:spcPts val="0"/>
                        </a:spcAft>
                        <a:buNone/>
                      </a:pPr>
                      <a:r>
                        <a:rPr lang="en-US" sz="2000"/>
                        <a:t>Histogram</a:t>
                      </a:r>
                      <a:endParaRPr/>
                    </a:p>
                    <a:p>
                      <a:pPr indent="0" lvl="0" marL="0" marR="0" rtl="0" algn="l">
                        <a:spcBef>
                          <a:spcPts val="0"/>
                        </a:spcBef>
                        <a:spcAft>
                          <a:spcPts val="0"/>
                        </a:spcAft>
                        <a:buNone/>
                      </a:pPr>
                      <a:r>
                        <a:t/>
                      </a:r>
                      <a:endParaRPr sz="2000">
                        <a:latin typeface="Avenir"/>
                        <a:ea typeface="Avenir"/>
                        <a:cs typeface="Avenir"/>
                        <a:sym typeface="Avenir"/>
                      </a:endParaRPr>
                    </a:p>
                  </a:txBody>
                  <a:tcPr marT="45725" marB="45725" marR="91450" marL="91450"/>
                </a:tc>
                <a:tc>
                  <a:txBody>
                    <a:bodyPr/>
                    <a:lstStyle/>
                    <a:p>
                      <a:pPr indent="0" lvl="0" marL="0" marR="0" rtl="0" algn="l">
                        <a:spcBef>
                          <a:spcPts val="0"/>
                        </a:spcBef>
                        <a:spcAft>
                          <a:spcPts val="0"/>
                        </a:spcAft>
                        <a:buNone/>
                      </a:pPr>
                      <a:r>
                        <a:rPr lang="en-US" sz="2000"/>
                        <a:t>1</a:t>
                      </a:r>
                      <a:r>
                        <a:rPr baseline="30000" lang="en-US" sz="2000"/>
                        <a:t>st</a:t>
                      </a:r>
                      <a:r>
                        <a:rPr lang="en-US" sz="2000"/>
                        <a:t> moment</a:t>
                      </a:r>
                      <a:endParaRPr/>
                    </a:p>
                    <a:p>
                      <a:pPr indent="0" lvl="0" marL="0" marR="0" rtl="0" algn="l">
                        <a:spcBef>
                          <a:spcPts val="0"/>
                        </a:spcBef>
                        <a:spcAft>
                          <a:spcPts val="0"/>
                        </a:spcAft>
                        <a:buNone/>
                      </a:pPr>
                      <a:r>
                        <a:rPr lang="en-US" sz="2000"/>
                        <a:t>(annual mean retunrs)</a:t>
                      </a:r>
                      <a:endParaRPr sz="2000">
                        <a:latin typeface="Avenir"/>
                        <a:ea typeface="Avenir"/>
                        <a:cs typeface="Avenir"/>
                        <a:sym typeface="Avenir"/>
                      </a:endParaRPr>
                    </a:p>
                  </a:txBody>
                  <a:tcPr marT="45725" marB="45725" marR="91450" marL="91450"/>
                </a:tc>
                <a:tc>
                  <a:txBody>
                    <a:bodyPr/>
                    <a:lstStyle/>
                    <a:p>
                      <a:pPr indent="0" lvl="0" marL="0" marR="0" rtl="0" algn="l">
                        <a:spcBef>
                          <a:spcPts val="0"/>
                        </a:spcBef>
                        <a:spcAft>
                          <a:spcPts val="0"/>
                        </a:spcAft>
                        <a:buNone/>
                      </a:pPr>
                      <a:r>
                        <a:rPr lang="en-US" sz="2000"/>
                        <a:t>2</a:t>
                      </a:r>
                      <a:r>
                        <a:rPr baseline="30000" lang="en-US" sz="2000"/>
                        <a:t>nd</a:t>
                      </a:r>
                      <a:r>
                        <a:rPr lang="en-US" sz="2000"/>
                        <a:t> moment</a:t>
                      </a:r>
                      <a:endParaRPr/>
                    </a:p>
                    <a:p>
                      <a:pPr indent="0" lvl="0" marL="0" marR="0" rtl="0" algn="l">
                        <a:spcBef>
                          <a:spcPts val="0"/>
                        </a:spcBef>
                        <a:spcAft>
                          <a:spcPts val="0"/>
                        </a:spcAft>
                        <a:buNone/>
                      </a:pPr>
                      <a:r>
                        <a:rPr lang="en-US" sz="2000"/>
                        <a:t>(annual variance)</a:t>
                      </a:r>
                      <a:endParaRPr sz="2000">
                        <a:latin typeface="Avenir"/>
                        <a:ea typeface="Avenir"/>
                        <a:cs typeface="Avenir"/>
                        <a:sym typeface="Avenir"/>
                      </a:endParaRPr>
                    </a:p>
                  </a:txBody>
                  <a:tcPr marT="45725" marB="45725" marR="91450" marL="91450"/>
                </a:tc>
                <a:tc>
                  <a:txBody>
                    <a:bodyPr/>
                    <a:lstStyle/>
                    <a:p>
                      <a:pPr indent="0" lvl="0" marL="0" marR="0" rtl="0" algn="l">
                        <a:spcBef>
                          <a:spcPts val="0"/>
                        </a:spcBef>
                        <a:spcAft>
                          <a:spcPts val="0"/>
                        </a:spcAft>
                        <a:buNone/>
                      </a:pPr>
                      <a:r>
                        <a:rPr lang="en-US" sz="2000"/>
                        <a:t>3</a:t>
                      </a:r>
                      <a:r>
                        <a:rPr baseline="30000" lang="en-US" sz="2000"/>
                        <a:t>rd</a:t>
                      </a:r>
                      <a:r>
                        <a:rPr lang="en-US" sz="2000"/>
                        <a:t> moment ( skewness)</a:t>
                      </a:r>
                      <a:endParaRPr sz="2000">
                        <a:latin typeface="Avenir"/>
                        <a:ea typeface="Avenir"/>
                        <a:cs typeface="Avenir"/>
                        <a:sym typeface="Avenir"/>
                      </a:endParaRPr>
                    </a:p>
                  </a:txBody>
                  <a:tcPr marT="45725" marB="45725" marR="91450" marL="91450"/>
                </a:tc>
              </a:tr>
              <a:tr h="1730550">
                <a:tc>
                  <a:txBody>
                    <a:bodyPr/>
                    <a:lstStyle/>
                    <a:p>
                      <a:pPr indent="0" lvl="0" marL="0" marR="0" rtl="0" algn="l">
                        <a:spcBef>
                          <a:spcPts val="0"/>
                        </a:spcBef>
                        <a:spcAft>
                          <a:spcPts val="0"/>
                        </a:spcAft>
                        <a:buNone/>
                      </a:pPr>
                      <a:r>
                        <a:rPr lang="en-US" sz="1800"/>
                        <a:t>Increasing</a:t>
                      </a:r>
                      <a:endParaRPr sz="1800">
                        <a:latin typeface="Avenir"/>
                        <a:ea typeface="Avenir"/>
                        <a:cs typeface="Avenir"/>
                        <a:sym typeface="Avenir"/>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2000">
                        <a:latin typeface="Avenir"/>
                        <a:ea typeface="Avenir"/>
                        <a:cs typeface="Avenir"/>
                        <a:sym typeface="Avenir"/>
                      </a:endParaRPr>
                    </a:p>
                  </a:txBody>
                  <a:tcPr marT="45725" marB="45725" marR="91450" marL="91450"/>
                </a:tc>
                <a:tc>
                  <a:txBody>
                    <a:bodyPr/>
                    <a:lstStyle/>
                    <a:p>
                      <a:pPr indent="0" lvl="0" marL="0" marR="0" rtl="0" algn="l">
                        <a:spcBef>
                          <a:spcPts val="0"/>
                        </a:spcBef>
                        <a:spcAft>
                          <a:spcPts val="0"/>
                        </a:spcAft>
                        <a:buNone/>
                      </a:pPr>
                      <a:r>
                        <a:t/>
                      </a:r>
                      <a:endParaRPr sz="2000">
                        <a:latin typeface="Avenir"/>
                        <a:ea typeface="Avenir"/>
                        <a:cs typeface="Avenir"/>
                        <a:sym typeface="Avenir"/>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1730550">
                <a:tc>
                  <a:txBody>
                    <a:bodyPr/>
                    <a:lstStyle/>
                    <a:p>
                      <a:pPr indent="0" lvl="0" marL="0" marR="0" rtl="0" algn="l">
                        <a:spcBef>
                          <a:spcPts val="0"/>
                        </a:spcBef>
                        <a:spcAft>
                          <a:spcPts val="0"/>
                        </a:spcAft>
                        <a:buNone/>
                      </a:pPr>
                      <a:r>
                        <a:rPr lang="en-US" sz="1800"/>
                        <a:t>Decreasing</a:t>
                      </a:r>
                      <a:endParaRPr sz="1800">
                        <a:latin typeface="Avenir"/>
                        <a:ea typeface="Avenir"/>
                        <a:cs typeface="Avenir"/>
                        <a:sym typeface="Avenir"/>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2000">
                        <a:latin typeface="Avenir"/>
                        <a:ea typeface="Avenir"/>
                        <a:cs typeface="Avenir"/>
                        <a:sym typeface="Avenir"/>
                      </a:endParaRPr>
                    </a:p>
                  </a:txBody>
                  <a:tcPr marT="45725" marB="45725" marR="91450" marL="91450"/>
                </a:tc>
                <a:tc>
                  <a:txBody>
                    <a:bodyPr/>
                    <a:lstStyle/>
                    <a:p>
                      <a:pPr indent="0" lvl="0" marL="0" marR="0" rtl="0" algn="l">
                        <a:spcBef>
                          <a:spcPts val="0"/>
                        </a:spcBef>
                        <a:spcAft>
                          <a:spcPts val="0"/>
                        </a:spcAft>
                        <a:buNone/>
                      </a:pPr>
                      <a:r>
                        <a:t/>
                      </a:r>
                      <a:endParaRPr sz="2000">
                        <a:latin typeface="Avenir"/>
                        <a:ea typeface="Avenir"/>
                        <a:cs typeface="Avenir"/>
                        <a:sym typeface="Avenir"/>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1730550">
                <a:tc>
                  <a:txBody>
                    <a:bodyPr/>
                    <a:lstStyle/>
                    <a:p>
                      <a:pPr indent="0" lvl="0" marL="0" marR="0" rtl="0" algn="l">
                        <a:spcBef>
                          <a:spcPts val="0"/>
                        </a:spcBef>
                        <a:spcAft>
                          <a:spcPts val="0"/>
                        </a:spcAft>
                        <a:buNone/>
                      </a:pPr>
                      <a:r>
                        <a:rPr lang="en-US" sz="1800"/>
                        <a:t>Relatively </a:t>
                      </a:r>
                      <a:r>
                        <a:rPr lang="en-US" sz="1800"/>
                        <a:t>stable</a:t>
                      </a:r>
                      <a:endParaRPr sz="1800">
                        <a:latin typeface="Avenir"/>
                        <a:ea typeface="Avenir"/>
                        <a:cs typeface="Avenir"/>
                        <a:sym typeface="Avenir"/>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2000">
                        <a:latin typeface="Avenir"/>
                        <a:ea typeface="Avenir"/>
                        <a:cs typeface="Avenir"/>
                        <a:sym typeface="Avenir"/>
                      </a:endParaRPr>
                    </a:p>
                  </a:txBody>
                  <a:tcPr marT="45725" marB="45725" marR="91450" marL="91450"/>
                </a:tc>
                <a:tc>
                  <a:txBody>
                    <a:bodyPr/>
                    <a:lstStyle/>
                    <a:p>
                      <a:pPr indent="0" lvl="0" marL="0" marR="0" rtl="0" algn="l">
                        <a:spcBef>
                          <a:spcPts val="0"/>
                        </a:spcBef>
                        <a:spcAft>
                          <a:spcPts val="0"/>
                        </a:spcAft>
                        <a:buNone/>
                      </a:pPr>
                      <a:r>
                        <a:t/>
                      </a:r>
                      <a:endParaRPr sz="2000">
                        <a:latin typeface="Avenir"/>
                        <a:ea typeface="Avenir"/>
                        <a:cs typeface="Avenir"/>
                        <a:sym typeface="Avenir"/>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bl>
          </a:graphicData>
        </a:graphic>
      </p:graphicFrame>
      <p:sp>
        <p:nvSpPr>
          <p:cNvPr id="298" name="Google Shape;298;p19"/>
          <p:cNvSpPr txBox="1"/>
          <p:nvPr/>
        </p:nvSpPr>
        <p:spPr>
          <a:xfrm>
            <a:off x="8862476" y="1389159"/>
            <a:ext cx="1737300" cy="731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Avenir"/>
                <a:ea typeface="Avenir"/>
                <a:cs typeface="Avenir"/>
                <a:sym typeface="Avenir"/>
              </a:rPr>
              <a:t>0.176</a:t>
            </a:r>
            <a:endParaRPr sz="2000">
              <a:solidFill>
                <a:schemeClr val="dk1"/>
              </a:solidFill>
              <a:latin typeface="Avenir"/>
              <a:ea typeface="Avenir"/>
              <a:cs typeface="Avenir"/>
              <a:sym typeface="Avenir"/>
            </a:endParaRPr>
          </a:p>
          <a:p>
            <a:pPr indent="0" lvl="0" marL="0" marR="0" rtl="0" algn="l">
              <a:spcBef>
                <a:spcPts val="0"/>
              </a:spcBef>
              <a:spcAft>
                <a:spcPts val="0"/>
              </a:spcAft>
              <a:buNone/>
            </a:pPr>
            <a:r>
              <a:rPr lang="en-US" sz="2000">
                <a:solidFill>
                  <a:schemeClr val="dk1"/>
                </a:solidFill>
                <a:latin typeface="Avenir"/>
                <a:ea typeface="Avenir"/>
                <a:cs typeface="Avenir"/>
                <a:sym typeface="Avenir"/>
              </a:rPr>
              <a:t>(3 s.f.)</a:t>
            </a:r>
            <a:endParaRPr sz="2000">
              <a:solidFill>
                <a:schemeClr val="dk1"/>
              </a:solidFill>
              <a:latin typeface="Avenir"/>
              <a:ea typeface="Avenir"/>
              <a:cs typeface="Avenir"/>
              <a:sym typeface="Avenir"/>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299" name="Google Shape;299;p19"/>
          <p:cNvSpPr txBox="1"/>
          <p:nvPr/>
        </p:nvSpPr>
        <p:spPr>
          <a:xfrm>
            <a:off x="7251466" y="1400829"/>
            <a:ext cx="1736100" cy="731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Avenir"/>
                <a:ea typeface="Avenir"/>
                <a:cs typeface="Avenir"/>
                <a:sym typeface="Avenir"/>
              </a:rPr>
              <a:t>11.9</a:t>
            </a:r>
            <a:endParaRPr/>
          </a:p>
          <a:p>
            <a:pPr indent="0" lvl="0" marL="0" marR="0" rtl="0" algn="l">
              <a:spcBef>
                <a:spcPts val="0"/>
              </a:spcBef>
              <a:spcAft>
                <a:spcPts val="0"/>
              </a:spcAft>
              <a:buNone/>
            </a:pPr>
            <a:r>
              <a:rPr lang="en-US" sz="2000">
                <a:solidFill>
                  <a:schemeClr val="dk1"/>
                </a:solidFill>
                <a:latin typeface="Avenir"/>
                <a:ea typeface="Avenir"/>
                <a:cs typeface="Avenir"/>
                <a:sym typeface="Avenir"/>
              </a:rPr>
              <a:t>(3 s.f.)</a:t>
            </a:r>
            <a:endParaRPr/>
          </a:p>
        </p:txBody>
      </p:sp>
      <p:sp>
        <p:nvSpPr>
          <p:cNvPr id="300" name="Google Shape;300;p19"/>
          <p:cNvSpPr txBox="1"/>
          <p:nvPr/>
        </p:nvSpPr>
        <p:spPr>
          <a:xfrm>
            <a:off x="10588487" y="1400834"/>
            <a:ext cx="1351722"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venir"/>
                <a:ea typeface="Avenir"/>
                <a:cs typeface="Avenir"/>
                <a:sym typeface="Avenir"/>
              </a:rPr>
              <a:t>1.79</a:t>
            </a:r>
            <a:endParaRPr/>
          </a:p>
          <a:p>
            <a:pPr indent="0" lvl="0" marL="0" marR="0" rtl="0" algn="l">
              <a:spcBef>
                <a:spcPts val="0"/>
              </a:spcBef>
              <a:spcAft>
                <a:spcPts val="0"/>
              </a:spcAft>
              <a:buNone/>
            </a:pPr>
            <a:r>
              <a:rPr lang="en-US" sz="2000">
                <a:solidFill>
                  <a:schemeClr val="dk1"/>
                </a:solidFill>
                <a:latin typeface="Avenir"/>
                <a:ea typeface="Avenir"/>
                <a:cs typeface="Avenir"/>
                <a:sym typeface="Avenir"/>
              </a:rPr>
              <a:t>(3 s.f.)</a:t>
            </a:r>
            <a:endParaRPr/>
          </a:p>
        </p:txBody>
      </p:sp>
      <p:sp>
        <p:nvSpPr>
          <p:cNvPr id="301" name="Google Shape;301;p19"/>
          <p:cNvSpPr txBox="1"/>
          <p:nvPr/>
        </p:nvSpPr>
        <p:spPr>
          <a:xfrm>
            <a:off x="7298086" y="3014578"/>
            <a:ext cx="1737300" cy="731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000">
                <a:solidFill>
                  <a:schemeClr val="dk1"/>
                </a:solidFill>
                <a:latin typeface="Avenir"/>
                <a:ea typeface="Avenir"/>
                <a:cs typeface="Avenir"/>
                <a:sym typeface="Avenir"/>
              </a:rPr>
              <a:t>-0</a:t>
            </a:r>
            <a:r>
              <a:rPr lang="en-US" sz="2000">
                <a:solidFill>
                  <a:schemeClr val="dk1"/>
                </a:solidFill>
                <a:latin typeface="Avenir"/>
                <a:ea typeface="Avenir"/>
                <a:cs typeface="Avenir"/>
                <a:sym typeface="Avenir"/>
              </a:rPr>
              <a:t>.965</a:t>
            </a:r>
            <a:endParaRPr/>
          </a:p>
          <a:p>
            <a:pPr indent="0" lvl="0" marL="0" marR="0" rtl="0" algn="l">
              <a:spcBef>
                <a:spcPts val="0"/>
              </a:spcBef>
              <a:spcAft>
                <a:spcPts val="0"/>
              </a:spcAft>
              <a:buNone/>
            </a:pPr>
            <a:r>
              <a:rPr lang="en-US" sz="2000">
                <a:solidFill>
                  <a:schemeClr val="dk1"/>
                </a:solidFill>
                <a:latin typeface="Avenir"/>
                <a:ea typeface="Avenir"/>
                <a:cs typeface="Avenir"/>
                <a:sym typeface="Avenir"/>
              </a:rPr>
              <a:t>(3 s.f.)</a:t>
            </a:r>
            <a:endParaRPr/>
          </a:p>
        </p:txBody>
      </p:sp>
      <p:sp>
        <p:nvSpPr>
          <p:cNvPr id="302" name="Google Shape;302;p19"/>
          <p:cNvSpPr txBox="1"/>
          <p:nvPr/>
        </p:nvSpPr>
        <p:spPr>
          <a:xfrm>
            <a:off x="8998226" y="3017928"/>
            <a:ext cx="1737300" cy="731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000">
                <a:solidFill>
                  <a:schemeClr val="dk1"/>
                </a:solidFill>
                <a:latin typeface="Avenir"/>
                <a:ea typeface="Avenir"/>
                <a:cs typeface="Avenir"/>
                <a:sym typeface="Avenir"/>
              </a:rPr>
              <a:t>0.0</a:t>
            </a:r>
            <a:r>
              <a:rPr lang="en-US" sz="2000">
                <a:solidFill>
                  <a:schemeClr val="dk1"/>
                </a:solidFill>
                <a:latin typeface="Avenir"/>
                <a:ea typeface="Avenir"/>
                <a:cs typeface="Avenir"/>
                <a:sym typeface="Avenir"/>
              </a:rPr>
              <a:t>819</a:t>
            </a:r>
            <a:endParaRPr/>
          </a:p>
          <a:p>
            <a:pPr indent="0" lvl="0" marL="0" marR="0" rtl="0" algn="l">
              <a:spcBef>
                <a:spcPts val="0"/>
              </a:spcBef>
              <a:spcAft>
                <a:spcPts val="0"/>
              </a:spcAft>
              <a:buNone/>
            </a:pPr>
            <a:r>
              <a:rPr lang="en-US" sz="2000">
                <a:solidFill>
                  <a:schemeClr val="dk1"/>
                </a:solidFill>
                <a:latin typeface="Avenir"/>
                <a:ea typeface="Avenir"/>
                <a:cs typeface="Avenir"/>
                <a:sym typeface="Avenir"/>
              </a:rPr>
              <a:t>(3 s.f.)</a:t>
            </a:r>
            <a:endParaRPr/>
          </a:p>
        </p:txBody>
      </p:sp>
      <p:sp>
        <p:nvSpPr>
          <p:cNvPr id="303" name="Google Shape;303;p19"/>
          <p:cNvSpPr txBox="1"/>
          <p:nvPr/>
        </p:nvSpPr>
        <p:spPr>
          <a:xfrm>
            <a:off x="10588487" y="3014563"/>
            <a:ext cx="1737300" cy="731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Avenir"/>
                <a:ea typeface="Avenir"/>
                <a:cs typeface="Avenir"/>
                <a:sym typeface="Avenir"/>
              </a:rPr>
              <a:t>-1.91</a:t>
            </a:r>
            <a:endParaRPr/>
          </a:p>
          <a:p>
            <a:pPr indent="0" lvl="0" marL="0" marR="0" rtl="0" algn="l">
              <a:spcBef>
                <a:spcPts val="0"/>
              </a:spcBef>
              <a:spcAft>
                <a:spcPts val="0"/>
              </a:spcAft>
              <a:buNone/>
            </a:pPr>
            <a:r>
              <a:rPr lang="en-US" sz="2000">
                <a:solidFill>
                  <a:schemeClr val="dk1"/>
                </a:solidFill>
                <a:latin typeface="Avenir"/>
                <a:ea typeface="Avenir"/>
                <a:cs typeface="Avenir"/>
                <a:sym typeface="Avenir"/>
              </a:rPr>
              <a:t>(3 s.f.)</a:t>
            </a:r>
            <a:endParaRPr/>
          </a:p>
        </p:txBody>
      </p:sp>
      <p:sp>
        <p:nvSpPr>
          <p:cNvPr id="304" name="Google Shape;304;p19"/>
          <p:cNvSpPr txBox="1"/>
          <p:nvPr/>
        </p:nvSpPr>
        <p:spPr>
          <a:xfrm>
            <a:off x="7251473" y="4801313"/>
            <a:ext cx="1484244"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000">
                <a:solidFill>
                  <a:schemeClr val="dk1"/>
                </a:solidFill>
                <a:latin typeface="Avenir"/>
                <a:ea typeface="Avenir"/>
                <a:cs typeface="Avenir"/>
                <a:sym typeface="Avenir"/>
              </a:rPr>
              <a:t>5.49</a:t>
            </a:r>
            <a:endParaRPr/>
          </a:p>
          <a:p>
            <a:pPr indent="0" lvl="0" marL="0" marR="0" rtl="0" algn="l">
              <a:spcBef>
                <a:spcPts val="0"/>
              </a:spcBef>
              <a:spcAft>
                <a:spcPts val="0"/>
              </a:spcAft>
              <a:buNone/>
            </a:pPr>
            <a:r>
              <a:rPr lang="en-US" sz="2000">
                <a:solidFill>
                  <a:schemeClr val="dk1"/>
                </a:solidFill>
                <a:latin typeface="Avenir"/>
                <a:ea typeface="Avenir"/>
                <a:cs typeface="Avenir"/>
                <a:sym typeface="Avenir"/>
              </a:rPr>
              <a:t>(3 s.f.)</a:t>
            </a:r>
            <a:endParaRPr b="0" i="0" sz="2000">
              <a:solidFill>
                <a:schemeClr val="dk1"/>
              </a:solidFill>
              <a:latin typeface="Avenir"/>
              <a:ea typeface="Avenir"/>
              <a:cs typeface="Avenir"/>
              <a:sym typeface="Avenir"/>
            </a:endParaRPr>
          </a:p>
        </p:txBody>
      </p:sp>
      <p:sp>
        <p:nvSpPr>
          <p:cNvPr id="305" name="Google Shape;305;p19"/>
          <p:cNvSpPr txBox="1"/>
          <p:nvPr/>
        </p:nvSpPr>
        <p:spPr>
          <a:xfrm>
            <a:off x="8998226" y="4801313"/>
            <a:ext cx="1272209"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000">
                <a:solidFill>
                  <a:schemeClr val="dk1"/>
                </a:solidFill>
                <a:latin typeface="Avenir"/>
                <a:ea typeface="Avenir"/>
                <a:cs typeface="Avenir"/>
                <a:sym typeface="Avenir"/>
              </a:rPr>
              <a:t>0.0123</a:t>
            </a:r>
            <a:endParaRPr/>
          </a:p>
          <a:p>
            <a:pPr indent="0" lvl="0" marL="0" marR="0" rtl="0" algn="l">
              <a:spcBef>
                <a:spcPts val="0"/>
              </a:spcBef>
              <a:spcAft>
                <a:spcPts val="0"/>
              </a:spcAft>
              <a:buNone/>
            </a:pPr>
            <a:r>
              <a:rPr lang="en-US" sz="2000">
                <a:solidFill>
                  <a:schemeClr val="dk1"/>
                </a:solidFill>
                <a:latin typeface="Avenir"/>
                <a:ea typeface="Avenir"/>
                <a:cs typeface="Avenir"/>
                <a:sym typeface="Avenir"/>
              </a:rPr>
              <a:t>(3 s.f.)</a:t>
            </a:r>
            <a:endParaRPr/>
          </a:p>
        </p:txBody>
      </p:sp>
      <p:sp>
        <p:nvSpPr>
          <p:cNvPr id="306" name="Google Shape;306;p19"/>
          <p:cNvSpPr txBox="1"/>
          <p:nvPr/>
        </p:nvSpPr>
        <p:spPr>
          <a:xfrm>
            <a:off x="10588487" y="4801313"/>
            <a:ext cx="1139687"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000">
                <a:solidFill>
                  <a:schemeClr val="dk1"/>
                </a:solidFill>
                <a:latin typeface="Avenir"/>
                <a:ea typeface="Avenir"/>
                <a:cs typeface="Avenir"/>
                <a:sym typeface="Avenir"/>
              </a:rPr>
              <a:t>0.0893</a:t>
            </a:r>
            <a:endParaRPr/>
          </a:p>
          <a:p>
            <a:pPr indent="0" lvl="0" marL="0" marR="0" rtl="0" algn="l">
              <a:spcBef>
                <a:spcPts val="0"/>
              </a:spcBef>
              <a:spcAft>
                <a:spcPts val="0"/>
              </a:spcAft>
              <a:buNone/>
            </a:pPr>
            <a:r>
              <a:rPr lang="en-US" sz="2000">
                <a:solidFill>
                  <a:schemeClr val="dk1"/>
                </a:solidFill>
                <a:latin typeface="Avenir"/>
                <a:ea typeface="Avenir"/>
                <a:cs typeface="Avenir"/>
                <a:sym typeface="Avenir"/>
              </a:rPr>
              <a:t>(3 s.f.)</a:t>
            </a:r>
            <a:endParaRPr/>
          </a:p>
        </p:txBody>
      </p:sp>
      <p:pic>
        <p:nvPicPr>
          <p:cNvPr id="307" name="Google Shape;307;p19"/>
          <p:cNvPicPr preferRelativeResize="0"/>
          <p:nvPr/>
        </p:nvPicPr>
        <p:blipFill>
          <a:blip r:embed="rId3">
            <a:alphaModFix/>
          </a:blip>
          <a:stretch>
            <a:fillRect/>
          </a:stretch>
        </p:blipFill>
        <p:spPr>
          <a:xfrm>
            <a:off x="1337580" y="840375"/>
            <a:ext cx="1828799" cy="1828800"/>
          </a:xfrm>
          <a:prstGeom prst="rect">
            <a:avLst/>
          </a:prstGeom>
          <a:noFill/>
          <a:ln>
            <a:noFill/>
          </a:ln>
        </p:spPr>
      </p:pic>
      <p:pic>
        <p:nvPicPr>
          <p:cNvPr descr="Chart, scatter chart&#10;&#10;Description automatically generated" id="308" name="Google Shape;308;p19"/>
          <p:cNvPicPr preferRelativeResize="0"/>
          <p:nvPr/>
        </p:nvPicPr>
        <p:blipFill rotWithShape="1">
          <a:blip r:embed="rId4">
            <a:alphaModFix/>
          </a:blip>
          <a:srcRect b="0" l="0" r="0" t="0"/>
          <a:stretch/>
        </p:blipFill>
        <p:spPr>
          <a:xfrm>
            <a:off x="1337582" y="2763794"/>
            <a:ext cx="1828799" cy="1828801"/>
          </a:xfrm>
          <a:prstGeom prst="rect">
            <a:avLst/>
          </a:prstGeom>
          <a:noFill/>
          <a:ln>
            <a:noFill/>
          </a:ln>
        </p:spPr>
      </p:pic>
      <p:pic>
        <p:nvPicPr>
          <p:cNvPr id="309" name="Google Shape;309;p19"/>
          <p:cNvPicPr preferRelativeResize="0"/>
          <p:nvPr/>
        </p:nvPicPr>
        <p:blipFill>
          <a:blip r:embed="rId5">
            <a:alphaModFix/>
          </a:blip>
          <a:stretch>
            <a:fillRect/>
          </a:stretch>
        </p:blipFill>
        <p:spPr>
          <a:xfrm>
            <a:off x="3166377" y="2722363"/>
            <a:ext cx="1828800" cy="1828800"/>
          </a:xfrm>
          <a:prstGeom prst="rect">
            <a:avLst/>
          </a:prstGeom>
          <a:noFill/>
          <a:ln>
            <a:noFill/>
          </a:ln>
        </p:spPr>
      </p:pic>
      <p:pic>
        <p:nvPicPr>
          <p:cNvPr id="310" name="Google Shape;310;p19"/>
          <p:cNvPicPr preferRelativeResize="0"/>
          <p:nvPr/>
        </p:nvPicPr>
        <p:blipFill>
          <a:blip r:embed="rId6">
            <a:alphaModFix/>
          </a:blip>
          <a:stretch>
            <a:fillRect/>
          </a:stretch>
        </p:blipFill>
        <p:spPr>
          <a:xfrm>
            <a:off x="4995163" y="2669175"/>
            <a:ext cx="1828800" cy="1828800"/>
          </a:xfrm>
          <a:prstGeom prst="rect">
            <a:avLst/>
          </a:prstGeom>
          <a:noFill/>
          <a:ln>
            <a:noFill/>
          </a:ln>
        </p:spPr>
      </p:pic>
      <p:pic>
        <p:nvPicPr>
          <p:cNvPr id="311" name="Google Shape;311;p19"/>
          <p:cNvPicPr preferRelativeResize="0"/>
          <p:nvPr/>
        </p:nvPicPr>
        <p:blipFill>
          <a:blip r:embed="rId7">
            <a:alphaModFix/>
          </a:blip>
          <a:stretch>
            <a:fillRect/>
          </a:stretch>
        </p:blipFill>
        <p:spPr>
          <a:xfrm>
            <a:off x="3260013" y="4592600"/>
            <a:ext cx="1828800" cy="1828800"/>
          </a:xfrm>
          <a:prstGeom prst="rect">
            <a:avLst/>
          </a:prstGeom>
          <a:noFill/>
          <a:ln>
            <a:noFill/>
          </a:ln>
        </p:spPr>
      </p:pic>
      <p:pic>
        <p:nvPicPr>
          <p:cNvPr id="312" name="Google Shape;312;p19"/>
          <p:cNvPicPr preferRelativeResize="0"/>
          <p:nvPr/>
        </p:nvPicPr>
        <p:blipFill>
          <a:blip r:embed="rId8">
            <a:alphaModFix/>
          </a:blip>
          <a:stretch>
            <a:fillRect/>
          </a:stretch>
        </p:blipFill>
        <p:spPr>
          <a:xfrm>
            <a:off x="4995163" y="4592600"/>
            <a:ext cx="1828800" cy="1828800"/>
          </a:xfrm>
          <a:prstGeom prst="rect">
            <a:avLst/>
          </a:prstGeom>
          <a:noFill/>
          <a:ln>
            <a:noFill/>
          </a:ln>
        </p:spPr>
      </p:pic>
      <p:pic>
        <p:nvPicPr>
          <p:cNvPr id="313" name="Google Shape;313;p19"/>
          <p:cNvPicPr preferRelativeResize="0"/>
          <p:nvPr/>
        </p:nvPicPr>
        <p:blipFill>
          <a:blip r:embed="rId9">
            <a:alphaModFix/>
          </a:blip>
          <a:stretch>
            <a:fillRect/>
          </a:stretch>
        </p:blipFill>
        <p:spPr>
          <a:xfrm>
            <a:off x="3166377" y="840375"/>
            <a:ext cx="1828800" cy="1828800"/>
          </a:xfrm>
          <a:prstGeom prst="rect">
            <a:avLst/>
          </a:prstGeom>
          <a:noFill/>
          <a:ln>
            <a:noFill/>
          </a:ln>
        </p:spPr>
      </p:pic>
      <p:pic>
        <p:nvPicPr>
          <p:cNvPr id="314" name="Google Shape;314;p19"/>
          <p:cNvPicPr preferRelativeResize="0"/>
          <p:nvPr/>
        </p:nvPicPr>
        <p:blipFill>
          <a:blip r:embed="rId10">
            <a:alphaModFix/>
          </a:blip>
          <a:stretch>
            <a:fillRect/>
          </a:stretch>
        </p:blipFill>
        <p:spPr>
          <a:xfrm>
            <a:off x="4995163" y="852113"/>
            <a:ext cx="1828800" cy="1828800"/>
          </a:xfrm>
          <a:prstGeom prst="rect">
            <a:avLst/>
          </a:prstGeom>
          <a:noFill/>
          <a:ln>
            <a:noFill/>
          </a:ln>
        </p:spPr>
      </p:pic>
      <p:pic>
        <p:nvPicPr>
          <p:cNvPr descr="Chart, scatter chart&#10;&#10;Description automatically generated" id="315" name="Google Shape;315;p19"/>
          <p:cNvPicPr preferRelativeResize="0"/>
          <p:nvPr/>
        </p:nvPicPr>
        <p:blipFill rotWithShape="1">
          <a:blip r:embed="rId11">
            <a:alphaModFix/>
          </a:blip>
          <a:srcRect b="0" l="0" r="0" t="0"/>
          <a:stretch/>
        </p:blipFill>
        <p:spPr>
          <a:xfrm>
            <a:off x="1431230" y="4592601"/>
            <a:ext cx="1828799" cy="1828801"/>
          </a:xfrm>
          <a:prstGeom prst="rect">
            <a:avLst/>
          </a:prstGeom>
          <a:noFill/>
          <a:ln>
            <a:noFill/>
          </a:ln>
        </p:spPr>
      </p:pic>
      <p:pic>
        <p:nvPicPr>
          <p:cNvPr id="316" name="Google Shape;316;p19"/>
          <p:cNvPicPr preferRelativeResize="0"/>
          <p:nvPr/>
        </p:nvPicPr>
        <p:blipFill>
          <a:blip r:embed="rId10">
            <a:alphaModFix/>
          </a:blip>
          <a:stretch>
            <a:fillRect/>
          </a:stretch>
        </p:blipFill>
        <p:spPr>
          <a:xfrm>
            <a:off x="1754775" y="1032550"/>
            <a:ext cx="6400800" cy="5486400"/>
          </a:xfrm>
          <a:prstGeom prst="rect">
            <a:avLst/>
          </a:prstGeom>
          <a:noFill/>
          <a:ln>
            <a:noFill/>
          </a:ln>
        </p:spPr>
      </p:pic>
      <p:pic>
        <p:nvPicPr>
          <p:cNvPr id="317" name="Google Shape;317;p19"/>
          <p:cNvPicPr preferRelativeResize="0"/>
          <p:nvPr/>
        </p:nvPicPr>
        <p:blipFill>
          <a:blip r:embed="rId9">
            <a:alphaModFix/>
          </a:blip>
          <a:stretch>
            <a:fillRect/>
          </a:stretch>
        </p:blipFill>
        <p:spPr>
          <a:xfrm>
            <a:off x="1754777" y="1032550"/>
            <a:ext cx="6400800" cy="5486400"/>
          </a:xfrm>
          <a:prstGeom prst="rect">
            <a:avLst/>
          </a:prstGeom>
          <a:noFill/>
          <a:ln>
            <a:noFill/>
          </a:ln>
        </p:spPr>
      </p:pic>
      <p:pic>
        <p:nvPicPr>
          <p:cNvPr id="318" name="Google Shape;318;p19"/>
          <p:cNvPicPr preferRelativeResize="0"/>
          <p:nvPr/>
        </p:nvPicPr>
        <p:blipFill>
          <a:blip r:embed="rId8">
            <a:alphaModFix/>
          </a:blip>
          <a:stretch>
            <a:fillRect/>
          </a:stretch>
        </p:blipFill>
        <p:spPr>
          <a:xfrm>
            <a:off x="1509025" y="934988"/>
            <a:ext cx="6400800" cy="5486400"/>
          </a:xfrm>
          <a:prstGeom prst="rect">
            <a:avLst/>
          </a:prstGeom>
          <a:noFill/>
          <a:ln>
            <a:noFill/>
          </a:ln>
        </p:spPr>
      </p:pic>
      <p:pic>
        <p:nvPicPr>
          <p:cNvPr id="319" name="Google Shape;319;p19"/>
          <p:cNvPicPr preferRelativeResize="0"/>
          <p:nvPr/>
        </p:nvPicPr>
        <p:blipFill>
          <a:blip r:embed="rId7">
            <a:alphaModFix/>
          </a:blip>
          <a:stretch>
            <a:fillRect/>
          </a:stretch>
        </p:blipFill>
        <p:spPr>
          <a:xfrm>
            <a:off x="1680475" y="840375"/>
            <a:ext cx="6400800" cy="5486400"/>
          </a:xfrm>
          <a:prstGeom prst="rect">
            <a:avLst/>
          </a:prstGeom>
          <a:noFill/>
          <a:ln>
            <a:noFill/>
          </a:ln>
        </p:spPr>
      </p:pic>
      <p:pic>
        <p:nvPicPr>
          <p:cNvPr descr="Chart, scatter chart&#10;&#10;Description automatically generated" id="320" name="Google Shape;320;p19"/>
          <p:cNvPicPr preferRelativeResize="0"/>
          <p:nvPr/>
        </p:nvPicPr>
        <p:blipFill rotWithShape="1">
          <a:blip r:embed="rId4">
            <a:alphaModFix/>
          </a:blip>
          <a:srcRect b="0" l="0" r="0" t="0"/>
          <a:stretch/>
        </p:blipFill>
        <p:spPr>
          <a:xfrm>
            <a:off x="1680469" y="840369"/>
            <a:ext cx="6400801" cy="5486400"/>
          </a:xfrm>
          <a:prstGeom prst="rect">
            <a:avLst/>
          </a:prstGeom>
          <a:noFill/>
          <a:ln>
            <a:noFill/>
          </a:ln>
        </p:spPr>
      </p:pic>
      <p:pic>
        <p:nvPicPr>
          <p:cNvPr id="321" name="Google Shape;321;p19"/>
          <p:cNvPicPr preferRelativeResize="0"/>
          <p:nvPr/>
        </p:nvPicPr>
        <p:blipFill>
          <a:blip r:embed="rId6">
            <a:alphaModFix/>
          </a:blip>
          <a:stretch>
            <a:fillRect/>
          </a:stretch>
        </p:blipFill>
        <p:spPr>
          <a:xfrm>
            <a:off x="1680475" y="685800"/>
            <a:ext cx="6400800" cy="5486400"/>
          </a:xfrm>
          <a:prstGeom prst="rect">
            <a:avLst/>
          </a:prstGeom>
          <a:noFill/>
          <a:ln>
            <a:noFill/>
          </a:ln>
        </p:spPr>
      </p:pic>
      <p:pic>
        <p:nvPicPr>
          <p:cNvPr id="322" name="Google Shape;322;p19"/>
          <p:cNvPicPr preferRelativeResize="0"/>
          <p:nvPr/>
        </p:nvPicPr>
        <p:blipFill>
          <a:blip r:embed="rId5">
            <a:alphaModFix/>
          </a:blip>
          <a:stretch>
            <a:fillRect/>
          </a:stretch>
        </p:blipFill>
        <p:spPr>
          <a:xfrm>
            <a:off x="1337577" y="840375"/>
            <a:ext cx="6400800" cy="5486400"/>
          </a:xfrm>
          <a:prstGeom prst="rect">
            <a:avLst/>
          </a:prstGeom>
          <a:noFill/>
          <a:ln>
            <a:noFill/>
          </a:ln>
        </p:spPr>
      </p:pic>
      <p:pic>
        <p:nvPicPr>
          <p:cNvPr descr="Chart, scatter chart&#10;&#10;Description automatically generated" id="323" name="Google Shape;323;p19"/>
          <p:cNvPicPr preferRelativeResize="0"/>
          <p:nvPr/>
        </p:nvPicPr>
        <p:blipFill rotWithShape="1">
          <a:blip r:embed="rId11">
            <a:alphaModFix/>
          </a:blip>
          <a:srcRect b="0" l="0" r="0" t="0"/>
          <a:stretch/>
        </p:blipFill>
        <p:spPr>
          <a:xfrm>
            <a:off x="1680481" y="875376"/>
            <a:ext cx="6057900" cy="5016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1000"/>
                                        <p:tgtEl>
                                          <p:spTgt spid="3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17"/>
                                        </p:tgtEl>
                                      </p:cBhvr>
                                    </p:animEffect>
                                    <p:set>
                                      <p:cBhvr>
                                        <p:cTn dur="1" fill="hold">
                                          <p:stCondLst>
                                            <p:cond delay="1000"/>
                                          </p:stCondLst>
                                        </p:cTn>
                                        <p:tgtEl>
                                          <p:spTgt spid="31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1000"/>
                                        <p:tgtEl>
                                          <p:spTgt spid="3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16"/>
                                        </p:tgtEl>
                                      </p:cBhvr>
                                    </p:animEffect>
                                    <p:set>
                                      <p:cBhvr>
                                        <p:cTn dur="1" fill="hold">
                                          <p:stCondLst>
                                            <p:cond delay="1000"/>
                                          </p:stCondLst>
                                        </p:cTn>
                                        <p:tgtEl>
                                          <p:spTgt spid="31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1000"/>
                                        <p:tgtEl>
                                          <p:spTgt spid="3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000"/>
                                        <p:tgtEl>
                                          <p:spTgt spid="2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000"/>
                                        <p:tgtEl>
                                          <p:spTgt spid="3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20"/>
                                        </p:tgtEl>
                                      </p:cBhvr>
                                    </p:animEffect>
                                    <p:set>
                                      <p:cBhvr>
                                        <p:cTn dur="1" fill="hold">
                                          <p:stCondLst>
                                            <p:cond delay="1000"/>
                                          </p:stCondLst>
                                        </p:cTn>
                                        <p:tgtEl>
                                          <p:spTgt spid="32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1000"/>
                                        <p:tgtEl>
                                          <p:spTgt spid="3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22"/>
                                        </p:tgtEl>
                                      </p:cBhvr>
                                    </p:animEffect>
                                    <p:set>
                                      <p:cBhvr>
                                        <p:cTn dur="1" fill="hold">
                                          <p:stCondLst>
                                            <p:cond delay="1000"/>
                                          </p:stCondLst>
                                        </p:cTn>
                                        <p:tgtEl>
                                          <p:spTgt spid="32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21"/>
                                        </p:tgtEl>
                                      </p:cBhvr>
                                    </p:animEffect>
                                    <p:set>
                                      <p:cBhvr>
                                        <p:cTn dur="1" fill="hold">
                                          <p:stCondLst>
                                            <p:cond delay="1000"/>
                                          </p:stCondLst>
                                        </p:cTn>
                                        <p:tgtEl>
                                          <p:spTgt spid="32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23"/>
                                        </p:tgtEl>
                                      </p:cBhvr>
                                    </p:animEffect>
                                    <p:set>
                                      <p:cBhvr>
                                        <p:cTn dur="1" fill="hold">
                                          <p:stCondLst>
                                            <p:cond delay="1000"/>
                                          </p:stCondLst>
                                        </p:cTn>
                                        <p:tgtEl>
                                          <p:spTgt spid="32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1000"/>
                                        <p:tgtEl>
                                          <p:spTgt spid="3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19"/>
                                        </p:tgtEl>
                                      </p:cBhvr>
                                    </p:animEffect>
                                    <p:set>
                                      <p:cBhvr>
                                        <p:cTn dur="1" fill="hold">
                                          <p:stCondLst>
                                            <p:cond delay="1000"/>
                                          </p:stCondLst>
                                        </p:cTn>
                                        <p:tgtEl>
                                          <p:spTgt spid="31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000"/>
                                        <p:tgtEl>
                                          <p:spTgt spid="3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18"/>
                                        </p:tgtEl>
                                      </p:cBhvr>
                                    </p:animEffect>
                                    <p:set>
                                      <p:cBhvr>
                                        <p:cTn dur="1" fill="hold">
                                          <p:stCondLst>
                                            <p:cond delay="1000"/>
                                          </p:stCondLst>
                                        </p:cTn>
                                        <p:tgtEl>
                                          <p:spTgt spid="31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000"/>
                                        <p:tgtEl>
                                          <p:spTgt spid="3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g16149465ac0_0_10"/>
          <p:cNvSpPr txBox="1"/>
          <p:nvPr>
            <p:ph idx="12" type="sldNum"/>
          </p:nvPr>
        </p:nvSpPr>
        <p:spPr>
          <a:xfrm>
            <a:off x="11353801" y="6176963"/>
            <a:ext cx="414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30" name="Google Shape;330;g16149465ac0_0_10"/>
          <p:cNvSpPr txBox="1"/>
          <p:nvPr>
            <p:ph type="title"/>
          </p:nvPr>
        </p:nvSpPr>
        <p:spPr>
          <a:xfrm>
            <a:off x="423522" y="515680"/>
            <a:ext cx="11345100" cy="72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31" name="Google Shape;331;g16149465ac0_0_10"/>
          <p:cNvSpPr txBox="1"/>
          <p:nvPr>
            <p:ph idx="1" type="body"/>
          </p:nvPr>
        </p:nvSpPr>
        <p:spPr>
          <a:xfrm>
            <a:off x="423522" y="1458494"/>
            <a:ext cx="11345100" cy="4583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32" name="Google Shape;332;g16149465ac0_0_10"/>
          <p:cNvPicPr preferRelativeResize="0"/>
          <p:nvPr/>
        </p:nvPicPr>
        <p:blipFill>
          <a:blip r:embed="rId3">
            <a:alphaModFix/>
          </a:blip>
          <a:stretch>
            <a:fillRect/>
          </a:stretch>
        </p:blipFill>
        <p:spPr>
          <a:xfrm>
            <a:off x="0" y="0"/>
            <a:ext cx="12192000" cy="6858000"/>
          </a:xfrm>
          <a:prstGeom prst="rect">
            <a:avLst/>
          </a:prstGeom>
          <a:noFill/>
          <a:ln>
            <a:noFill/>
          </a:ln>
        </p:spPr>
      </p:pic>
      <p:pic>
        <p:nvPicPr>
          <p:cNvPr id="333" name="Google Shape;333;g16149465ac0_0_10"/>
          <p:cNvPicPr preferRelativeResize="0"/>
          <p:nvPr/>
        </p:nvPicPr>
        <p:blipFill rotWithShape="1">
          <a:blip r:embed="rId4">
            <a:alphaModFix/>
          </a:blip>
          <a:srcRect b="0" l="0" r="2133" t="49791"/>
          <a:stretch/>
        </p:blipFill>
        <p:spPr>
          <a:xfrm>
            <a:off x="-313812" y="1458500"/>
            <a:ext cx="12959074" cy="1393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g1616b0b9430_0_0"/>
          <p:cNvSpPr txBox="1"/>
          <p:nvPr>
            <p:ph idx="12" type="sldNum"/>
          </p:nvPr>
        </p:nvSpPr>
        <p:spPr>
          <a:xfrm>
            <a:off x="11353801" y="6176963"/>
            <a:ext cx="414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40" name="Google Shape;340;g1616b0b9430_0_0"/>
          <p:cNvPicPr preferRelativeResize="0"/>
          <p:nvPr/>
        </p:nvPicPr>
        <p:blipFill>
          <a:blip r:embed="rId3">
            <a:alphaModFix/>
          </a:blip>
          <a:stretch>
            <a:fillRect/>
          </a:stretch>
        </p:blipFill>
        <p:spPr>
          <a:xfrm>
            <a:off x="3369425" y="770125"/>
            <a:ext cx="5333074" cy="5065549"/>
          </a:xfrm>
          <a:prstGeom prst="rect">
            <a:avLst/>
          </a:prstGeom>
          <a:noFill/>
          <a:ln>
            <a:noFill/>
          </a:ln>
        </p:spPr>
      </p:pic>
      <p:sp>
        <p:nvSpPr>
          <p:cNvPr id="341" name="Google Shape;341;g1616b0b9430_0_0"/>
          <p:cNvSpPr txBox="1"/>
          <p:nvPr/>
        </p:nvSpPr>
        <p:spPr>
          <a:xfrm>
            <a:off x="2669250" y="5835675"/>
            <a:ext cx="68535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400">
                <a:solidFill>
                  <a:srgbClr val="8300B7"/>
                </a:solidFill>
                <a:latin typeface="Avenir"/>
                <a:ea typeface="Avenir"/>
                <a:cs typeface="Avenir"/>
                <a:sym typeface="Avenir"/>
              </a:rPr>
              <a:t>shorturl.at/DIJZ5</a:t>
            </a:r>
            <a:endParaRPr b="1" sz="3400">
              <a:solidFill>
                <a:srgbClr val="8300B7"/>
              </a:solidFill>
              <a:latin typeface="Avenir"/>
              <a:ea typeface="Avenir"/>
              <a:cs typeface="Avenir"/>
              <a:sym typeface="Avenir"/>
            </a:endParaRPr>
          </a:p>
        </p:txBody>
      </p:sp>
      <p:sp>
        <p:nvSpPr>
          <p:cNvPr id="342" name="Google Shape;342;g1616b0b9430_0_0"/>
          <p:cNvSpPr txBox="1"/>
          <p:nvPr/>
        </p:nvSpPr>
        <p:spPr>
          <a:xfrm>
            <a:off x="2669250" y="62125"/>
            <a:ext cx="68535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400">
                <a:solidFill>
                  <a:srgbClr val="8300B7"/>
                </a:solidFill>
                <a:latin typeface="Avenir"/>
                <a:ea typeface="Avenir"/>
                <a:cs typeface="Avenir"/>
                <a:sym typeface="Avenir"/>
              </a:rPr>
              <a:t>Code Stub for Lab</a:t>
            </a:r>
            <a:endParaRPr b="1" sz="3400">
              <a:solidFill>
                <a:srgbClr val="8300B7"/>
              </a:solidFill>
              <a:latin typeface="Avenir"/>
              <a:ea typeface="Avenir"/>
              <a:cs typeface="Avenir"/>
              <a:sym typeface="Aveni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0"/>
          <p:cNvSpPr txBox="1"/>
          <p:nvPr>
            <p:ph idx="12" type="sldNum"/>
          </p:nvPr>
        </p:nvSpPr>
        <p:spPr>
          <a:xfrm>
            <a:off x="11353801" y="6176963"/>
            <a:ext cx="41467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8" name="Google Shape;348;p20"/>
          <p:cNvSpPr txBox="1"/>
          <p:nvPr>
            <p:ph idx="1" type="body"/>
          </p:nvPr>
        </p:nvSpPr>
        <p:spPr>
          <a:xfrm>
            <a:off x="946150" y="2736850"/>
            <a:ext cx="10299700" cy="1384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None/>
            </a:pPr>
            <a:r>
              <a:rPr lang="en-US"/>
              <a:t>Thanks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3"/>
          <p:cNvSpPr txBox="1"/>
          <p:nvPr>
            <p:ph idx="12" type="sldNum"/>
          </p:nvPr>
        </p:nvSpPr>
        <p:spPr>
          <a:xfrm>
            <a:off x="11353801" y="6176963"/>
            <a:ext cx="41467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1" name="Google Shape;101;p3"/>
          <p:cNvSpPr txBox="1"/>
          <p:nvPr>
            <p:ph type="title"/>
          </p:nvPr>
        </p:nvSpPr>
        <p:spPr>
          <a:xfrm>
            <a:off x="423522" y="515680"/>
            <a:ext cx="11344956" cy="72289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venir"/>
              <a:buNone/>
            </a:pPr>
            <a:r>
              <a:rPr lang="en-US"/>
              <a:t>The Big Picture</a:t>
            </a:r>
            <a:endParaRPr/>
          </a:p>
        </p:txBody>
      </p:sp>
      <p:grpSp>
        <p:nvGrpSpPr>
          <p:cNvPr id="102" name="Google Shape;102;p3"/>
          <p:cNvGrpSpPr/>
          <p:nvPr/>
        </p:nvGrpSpPr>
        <p:grpSpPr>
          <a:xfrm rot="5400000">
            <a:off x="7109249" y="1531586"/>
            <a:ext cx="3960621" cy="3794827"/>
            <a:chOff x="3059543" y="1020709"/>
            <a:chExt cx="3960621" cy="3794827"/>
          </a:xfrm>
        </p:grpSpPr>
        <p:sp>
          <p:nvSpPr>
            <p:cNvPr id="103" name="Google Shape;103;p3"/>
            <p:cNvSpPr/>
            <p:nvPr/>
          </p:nvSpPr>
          <p:spPr>
            <a:xfrm>
              <a:off x="3059543" y="1020709"/>
              <a:ext cx="3960621" cy="3794827"/>
            </a:xfrm>
            <a:prstGeom prst="rect">
              <a:avLst/>
            </a:prstGeom>
            <a:solidFill>
              <a:srgbClr val="D8D8D8">
                <a:alpha val="4549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Trebuchet MS"/>
                <a:buNone/>
              </a:pPr>
              <a:r>
                <a:t/>
              </a:r>
              <a:endParaRPr b="0" i="0" sz="1400" u="none" cap="none" strike="noStrike">
                <a:solidFill>
                  <a:schemeClr val="lt1"/>
                </a:solidFill>
                <a:latin typeface="Arial"/>
                <a:ea typeface="Arial"/>
                <a:cs typeface="Arial"/>
                <a:sym typeface="Arial"/>
              </a:endParaRPr>
            </a:p>
          </p:txBody>
        </p:sp>
        <p:grpSp>
          <p:nvGrpSpPr>
            <p:cNvPr id="104" name="Google Shape;104;p3"/>
            <p:cNvGrpSpPr/>
            <p:nvPr/>
          </p:nvGrpSpPr>
          <p:grpSpPr>
            <a:xfrm>
              <a:off x="3420950" y="1021614"/>
              <a:ext cx="3315244" cy="3542223"/>
              <a:chOff x="5559992" y="1021614"/>
              <a:chExt cx="3315244" cy="3542223"/>
            </a:xfrm>
          </p:grpSpPr>
          <p:grpSp>
            <p:nvGrpSpPr>
              <p:cNvPr id="105" name="Google Shape;105;p3"/>
              <p:cNvGrpSpPr/>
              <p:nvPr/>
            </p:nvGrpSpPr>
            <p:grpSpPr>
              <a:xfrm>
                <a:off x="5559992" y="1186228"/>
                <a:ext cx="3315244" cy="3377610"/>
                <a:chOff x="5976259" y="328978"/>
                <a:chExt cx="3315244" cy="3377610"/>
              </a:xfrm>
            </p:grpSpPr>
            <p:sp>
              <p:nvSpPr>
                <p:cNvPr id="106" name="Google Shape;106;p3"/>
                <p:cNvSpPr/>
                <p:nvPr/>
              </p:nvSpPr>
              <p:spPr>
                <a:xfrm>
                  <a:off x="5976259" y="382013"/>
                  <a:ext cx="566058" cy="3324573"/>
                </a:xfrm>
                <a:prstGeom prst="rect">
                  <a:avLst/>
                </a:prstGeom>
                <a:solidFill>
                  <a:srgbClr val="2F5496">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Trebuchet MS"/>
                    <a:buNone/>
                  </a:pPr>
                  <a:r>
                    <a:t/>
                  </a:r>
                  <a:endParaRPr b="0" i="0" sz="1400" u="none" cap="none" strike="noStrike">
                    <a:solidFill>
                      <a:schemeClr val="lt1"/>
                    </a:solidFill>
                    <a:latin typeface="Arial"/>
                    <a:ea typeface="Arial"/>
                    <a:cs typeface="Arial"/>
                    <a:sym typeface="Arial"/>
                  </a:endParaRPr>
                </a:p>
              </p:txBody>
            </p:sp>
            <p:sp>
              <p:nvSpPr>
                <p:cNvPr id="107" name="Google Shape;107;p3"/>
                <p:cNvSpPr txBox="1"/>
                <p:nvPr/>
              </p:nvSpPr>
              <p:spPr>
                <a:xfrm rot="-5400000">
                  <a:off x="4586659" y="1863914"/>
                  <a:ext cx="3377609"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400"/>
                    <a:buFont typeface="Avenir"/>
                    <a:buNone/>
                  </a:pPr>
                  <a:r>
                    <a:rPr lang="en-US" sz="1400">
                      <a:solidFill>
                        <a:schemeClr val="lt1"/>
                      </a:solidFill>
                      <a:latin typeface="Avenir"/>
                      <a:ea typeface="Avenir"/>
                      <a:cs typeface="Avenir"/>
                      <a:sym typeface="Avenir"/>
                    </a:rPr>
                    <a:t>Google Colab and Python frameworks</a:t>
                  </a:r>
                  <a:endParaRPr sz="1800">
                    <a:solidFill>
                      <a:schemeClr val="dk1"/>
                    </a:solidFill>
                    <a:latin typeface="Trebuchet MS"/>
                    <a:ea typeface="Trebuchet MS"/>
                    <a:cs typeface="Trebuchet MS"/>
                    <a:sym typeface="Trebuchet MS"/>
                  </a:endParaRPr>
                </a:p>
              </p:txBody>
            </p:sp>
            <p:sp>
              <p:nvSpPr>
                <p:cNvPr id="108" name="Google Shape;108;p3"/>
                <p:cNvSpPr txBox="1"/>
                <p:nvPr/>
              </p:nvSpPr>
              <p:spPr>
                <a:xfrm>
                  <a:off x="6549864" y="1737704"/>
                  <a:ext cx="566057"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venir"/>
                    <a:buNone/>
                  </a:pPr>
                  <a:r>
                    <a:rPr b="0" i="0" lang="en-US" sz="3600" u="none" cap="none" strike="noStrike">
                      <a:solidFill>
                        <a:srgbClr val="000000"/>
                      </a:solidFill>
                      <a:latin typeface="Avenir"/>
                      <a:ea typeface="Avenir"/>
                      <a:cs typeface="Avenir"/>
                      <a:sym typeface="Avenir"/>
                    </a:rPr>
                    <a:t>+</a:t>
                  </a:r>
                  <a:endParaRPr sz="1800">
                    <a:solidFill>
                      <a:schemeClr val="dk1"/>
                    </a:solidFill>
                    <a:latin typeface="Trebuchet MS"/>
                    <a:ea typeface="Trebuchet MS"/>
                    <a:cs typeface="Trebuchet MS"/>
                    <a:sym typeface="Trebuchet MS"/>
                  </a:endParaRPr>
                </a:p>
              </p:txBody>
            </p:sp>
            <p:sp>
              <p:nvSpPr>
                <p:cNvPr id="109" name="Google Shape;109;p3"/>
                <p:cNvSpPr/>
                <p:nvPr/>
              </p:nvSpPr>
              <p:spPr>
                <a:xfrm>
                  <a:off x="8514597" y="382015"/>
                  <a:ext cx="776906" cy="3324572"/>
                </a:xfrm>
                <a:prstGeom prst="rect">
                  <a:avLst/>
                </a:prstGeom>
                <a:solidFill>
                  <a:srgbClr val="548135">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Trebuchet MS"/>
                    <a:buNone/>
                  </a:pPr>
                  <a:r>
                    <a:t/>
                  </a:r>
                  <a:endParaRPr b="0" i="0" sz="1400" u="none" cap="none" strike="noStrike">
                    <a:solidFill>
                      <a:schemeClr val="lt1"/>
                    </a:solidFill>
                    <a:latin typeface="Arial"/>
                    <a:ea typeface="Arial"/>
                    <a:cs typeface="Arial"/>
                    <a:sym typeface="Arial"/>
                  </a:endParaRPr>
                </a:p>
              </p:txBody>
            </p:sp>
            <p:sp>
              <p:nvSpPr>
                <p:cNvPr id="110" name="Google Shape;110;p3"/>
                <p:cNvSpPr/>
                <p:nvPr/>
              </p:nvSpPr>
              <p:spPr>
                <a:xfrm rot="-5400000">
                  <a:off x="7790213" y="1778295"/>
                  <a:ext cx="552893" cy="566058"/>
                </a:xfrm>
                <a:prstGeom prst="downArrow">
                  <a:avLst>
                    <a:gd fmla="val 50000" name="adj1"/>
                    <a:gd fmla="val 50000" name="adj2"/>
                  </a:avLst>
                </a:prstGeom>
                <a:solidFill>
                  <a:srgbClr val="3A3838">
                    <a:alpha val="6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Trebuchet MS"/>
                    <a:buNone/>
                  </a:pPr>
                  <a:r>
                    <a:t/>
                  </a:r>
                  <a:endParaRPr b="0" i="0" sz="1400" u="none" cap="none" strike="noStrike">
                    <a:solidFill>
                      <a:schemeClr val="lt1"/>
                    </a:solidFill>
                    <a:latin typeface="Arial"/>
                    <a:ea typeface="Arial"/>
                    <a:cs typeface="Arial"/>
                    <a:sym typeface="Arial"/>
                  </a:endParaRPr>
                </a:p>
              </p:txBody>
            </p:sp>
            <p:sp>
              <p:nvSpPr>
                <p:cNvPr id="111" name="Google Shape;111;p3"/>
                <p:cNvSpPr/>
                <p:nvPr/>
              </p:nvSpPr>
              <p:spPr>
                <a:xfrm>
                  <a:off x="7051094" y="382013"/>
                  <a:ext cx="566057" cy="3324573"/>
                </a:xfrm>
                <a:prstGeom prst="rect">
                  <a:avLst/>
                </a:prstGeom>
                <a:solidFill>
                  <a:srgbClr val="FFC000">
                    <a:alpha val="7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Trebuchet MS"/>
                    <a:buNone/>
                  </a:pPr>
                  <a:r>
                    <a:t/>
                  </a:r>
                  <a:endParaRPr b="0" i="0" sz="1400" u="none" cap="none" strike="noStrike">
                    <a:solidFill>
                      <a:schemeClr val="lt1"/>
                    </a:solidFill>
                    <a:latin typeface="Arial"/>
                    <a:ea typeface="Arial"/>
                    <a:cs typeface="Arial"/>
                    <a:sym typeface="Arial"/>
                  </a:endParaRPr>
                </a:p>
              </p:txBody>
            </p:sp>
            <p:sp>
              <p:nvSpPr>
                <p:cNvPr id="112" name="Google Shape;112;p3"/>
                <p:cNvSpPr txBox="1"/>
                <p:nvPr/>
              </p:nvSpPr>
              <p:spPr>
                <a:xfrm rot="-5400000">
                  <a:off x="5671820" y="1890433"/>
                  <a:ext cx="3324572"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400"/>
                    <a:buFont typeface="Avenir"/>
                    <a:buNone/>
                  </a:pPr>
                  <a:r>
                    <a:rPr b="0" i="0" lang="en-US" sz="1400" u="none" cap="none" strike="noStrike">
                      <a:solidFill>
                        <a:schemeClr val="lt1"/>
                      </a:solidFill>
                      <a:latin typeface="Avenir"/>
                      <a:ea typeface="Avenir"/>
                      <a:cs typeface="Avenir"/>
                      <a:sym typeface="Avenir"/>
                    </a:rPr>
                    <a:t>Stock Data &amp; Statistical Knowledge</a:t>
                  </a:r>
                  <a:endParaRPr sz="1800">
                    <a:solidFill>
                      <a:schemeClr val="dk1"/>
                    </a:solidFill>
                    <a:latin typeface="Trebuchet MS"/>
                    <a:ea typeface="Trebuchet MS"/>
                    <a:cs typeface="Trebuchet MS"/>
                    <a:sym typeface="Trebuchet MS"/>
                  </a:endParaRPr>
                </a:p>
              </p:txBody>
            </p:sp>
            <p:sp>
              <p:nvSpPr>
                <p:cNvPr id="113" name="Google Shape;113;p3"/>
                <p:cNvSpPr txBox="1"/>
                <p:nvPr/>
              </p:nvSpPr>
              <p:spPr>
                <a:xfrm rot="-5400000">
                  <a:off x="7456463" y="1799734"/>
                  <a:ext cx="2934718"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400"/>
                    <a:buFont typeface="Avenir"/>
                    <a:buNone/>
                  </a:pPr>
                  <a:r>
                    <a:rPr b="0" i="0" lang="en-US" sz="1400" u="none" cap="none" strike="noStrike">
                      <a:solidFill>
                        <a:schemeClr val="lt1"/>
                      </a:solidFill>
                      <a:latin typeface="Avenir"/>
                      <a:ea typeface="Avenir"/>
                      <a:cs typeface="Avenir"/>
                      <a:sym typeface="Avenir"/>
                    </a:rPr>
                    <a:t>Ris</a:t>
                  </a:r>
                  <a:r>
                    <a:rPr lang="en-US" sz="1400">
                      <a:solidFill>
                        <a:schemeClr val="lt1"/>
                      </a:solidFill>
                      <a:latin typeface="Avenir"/>
                      <a:ea typeface="Avenir"/>
                      <a:cs typeface="Avenir"/>
                      <a:sym typeface="Avenir"/>
                    </a:rPr>
                    <a:t>k Analysis &amp; Investment Suggestion</a:t>
                  </a:r>
                  <a:endParaRPr sz="1800">
                    <a:solidFill>
                      <a:schemeClr val="dk1"/>
                    </a:solidFill>
                    <a:latin typeface="Trebuchet MS"/>
                    <a:ea typeface="Trebuchet MS"/>
                    <a:cs typeface="Trebuchet MS"/>
                    <a:sym typeface="Trebuchet MS"/>
                  </a:endParaRPr>
                </a:p>
              </p:txBody>
            </p:sp>
          </p:grpSp>
          <p:sp>
            <p:nvSpPr>
              <p:cNvPr id="114" name="Google Shape;114;p3"/>
              <p:cNvSpPr txBox="1"/>
              <p:nvPr/>
            </p:nvSpPr>
            <p:spPr>
              <a:xfrm rot="-5400000">
                <a:off x="6839351" y="1677982"/>
                <a:ext cx="162051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venir"/>
                  <a:buNone/>
                </a:pPr>
                <a:r>
                  <a:rPr b="0" i="0" lang="en-US" sz="1400" u="none" cap="none" strike="noStrike">
                    <a:solidFill>
                      <a:srgbClr val="000000"/>
                    </a:solidFill>
                    <a:latin typeface="Avenir"/>
                    <a:ea typeface="Avenir"/>
                    <a:cs typeface="Avenir"/>
                    <a:sym typeface="Avenir"/>
                  </a:rPr>
                  <a:t>Analysis on Data</a:t>
                </a:r>
                <a:endParaRPr sz="1800">
                  <a:solidFill>
                    <a:schemeClr val="dk1"/>
                  </a:solidFill>
                  <a:latin typeface="Trebuchet MS"/>
                  <a:ea typeface="Trebuchet MS"/>
                  <a:cs typeface="Trebuchet MS"/>
                  <a:sym typeface="Trebuchet MS"/>
                </a:endParaRPr>
              </a:p>
            </p:txBody>
          </p:sp>
        </p:grpSp>
      </p:grpSp>
      <p:sp>
        <p:nvSpPr>
          <p:cNvPr id="115" name="Google Shape;115;p3"/>
          <p:cNvSpPr txBox="1"/>
          <p:nvPr/>
        </p:nvSpPr>
        <p:spPr>
          <a:xfrm>
            <a:off x="540327" y="1924180"/>
            <a:ext cx="5328600" cy="3478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660099"/>
                </a:solidFill>
                <a:latin typeface="Avenir"/>
                <a:ea typeface="Avenir"/>
                <a:cs typeface="Avenir"/>
                <a:sym typeface="Avenir"/>
              </a:rPr>
              <a:t>Objective: </a:t>
            </a:r>
            <a:endParaRPr sz="2000">
              <a:solidFill>
                <a:schemeClr val="dk1"/>
              </a:solidFill>
              <a:latin typeface="Avenir"/>
              <a:ea typeface="Avenir"/>
              <a:cs typeface="Avenir"/>
              <a:sym typeface="Avenir"/>
            </a:endParaRPr>
          </a:p>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Avenir"/>
                <a:ea typeface="Avenir"/>
                <a:cs typeface="Avenir"/>
                <a:sym typeface="Avenir"/>
              </a:rPr>
              <a:t>Perform risk analysis </a:t>
            </a:r>
            <a:endParaRPr/>
          </a:p>
          <a:p>
            <a:pPr indent="-158750" lvl="0" marL="285750" marR="0" rtl="0" algn="l">
              <a:spcBef>
                <a:spcPts val="0"/>
              </a:spcBef>
              <a:spcAft>
                <a:spcPts val="0"/>
              </a:spcAft>
              <a:buClr>
                <a:schemeClr val="dk1"/>
              </a:buClr>
              <a:buSzPts val="2000"/>
              <a:buFont typeface="Arial"/>
              <a:buNone/>
            </a:pPr>
            <a:r>
              <a:t/>
            </a:r>
            <a:endParaRPr sz="2000">
              <a:solidFill>
                <a:schemeClr val="dk1"/>
              </a:solidFill>
              <a:latin typeface="Avenir"/>
              <a:ea typeface="Avenir"/>
              <a:cs typeface="Avenir"/>
              <a:sym typeface="Avenir"/>
            </a:endParaRPr>
          </a:p>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Avenir"/>
                <a:ea typeface="Avenir"/>
                <a:cs typeface="Avenir"/>
                <a:sym typeface="Avenir"/>
              </a:rPr>
              <a:t>Offer investment suggestion</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venir"/>
              <a:ea typeface="Avenir"/>
              <a:cs typeface="Avenir"/>
              <a:sym typeface="Avenir"/>
            </a:endParaRPr>
          </a:p>
          <a:p>
            <a:pPr indent="0" lvl="0" marL="0" marR="0" rtl="0" algn="l">
              <a:spcBef>
                <a:spcPts val="0"/>
              </a:spcBef>
              <a:spcAft>
                <a:spcPts val="0"/>
              </a:spcAft>
              <a:buNone/>
            </a:pPr>
            <a:r>
              <a:rPr b="1" lang="en-US" sz="2400">
                <a:solidFill>
                  <a:srgbClr val="660099"/>
                </a:solidFill>
                <a:latin typeface="Avenir"/>
                <a:ea typeface="Avenir"/>
                <a:cs typeface="Avenir"/>
                <a:sym typeface="Avenir"/>
              </a:rPr>
              <a:t>Techniques Needed:</a:t>
            </a:r>
            <a:endParaRPr b="1"/>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venir"/>
                <a:ea typeface="Avenir"/>
                <a:cs typeface="Avenir"/>
                <a:sym typeface="Avenir"/>
              </a:rPr>
              <a:t>Handy Tools: Google Colab, Matplotlib and Pandas</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venir"/>
              <a:ea typeface="Avenir"/>
              <a:cs typeface="Avenir"/>
              <a:sym typeface="Aveni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venir"/>
                <a:ea typeface="Avenir"/>
                <a:cs typeface="Avenir"/>
                <a:sym typeface="Avenir"/>
              </a:rPr>
              <a:t>Essential Knowledge: Moments, Moving Average, Return Deviation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4"/>
          <p:cNvSpPr txBox="1"/>
          <p:nvPr/>
        </p:nvSpPr>
        <p:spPr>
          <a:xfrm>
            <a:off x="680935" y="1825649"/>
            <a:ext cx="4941920" cy="984845"/>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US" sz="2400">
                <a:solidFill>
                  <a:schemeClr val="dk1"/>
                </a:solidFill>
                <a:latin typeface="Avenir"/>
                <a:ea typeface="Avenir"/>
                <a:cs typeface="Avenir"/>
                <a:sym typeface="Avenir"/>
              </a:rPr>
              <a:t>Preparing environment by yourself?</a:t>
            </a:r>
            <a:endParaRPr/>
          </a:p>
        </p:txBody>
      </p:sp>
      <p:sp>
        <p:nvSpPr>
          <p:cNvPr id="121" name="Google Shape;121;p4"/>
          <p:cNvSpPr/>
          <p:nvPr/>
        </p:nvSpPr>
        <p:spPr>
          <a:xfrm>
            <a:off x="239569" y="0"/>
            <a:ext cx="10515600" cy="13256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7100A0"/>
              </a:buClr>
              <a:buSzPts val="3600"/>
              <a:buFont typeface="Helvetica Neue"/>
              <a:buNone/>
            </a:pPr>
            <a:r>
              <a:rPr b="0" i="0" lang="en-US" sz="4267" u="none" cap="none" strike="noStrike">
                <a:solidFill>
                  <a:srgbClr val="7030A0"/>
                </a:solidFill>
                <a:latin typeface="Avenir"/>
                <a:ea typeface="Avenir"/>
                <a:cs typeface="Avenir"/>
                <a:sym typeface="Avenir"/>
              </a:rPr>
              <a:t>Tools we need: </a:t>
            </a:r>
            <a:r>
              <a:rPr b="1" i="0" lang="en-US" sz="4267" u="none" cap="none" strike="noStrike">
                <a:solidFill>
                  <a:srgbClr val="FFCC33"/>
                </a:solidFill>
                <a:latin typeface="Avenir"/>
                <a:ea typeface="Avenir"/>
                <a:cs typeface="Avenir"/>
                <a:sym typeface="Avenir"/>
              </a:rPr>
              <a:t>Google Colab</a:t>
            </a:r>
            <a:endParaRPr b="1" i="0" sz="4267" u="none" cap="none" strike="noStrike">
              <a:solidFill>
                <a:srgbClr val="FFCC33"/>
              </a:solidFill>
              <a:latin typeface="Avenir"/>
              <a:ea typeface="Avenir"/>
              <a:cs typeface="Avenir"/>
              <a:sym typeface="Avenir"/>
            </a:endParaRPr>
          </a:p>
        </p:txBody>
      </p:sp>
      <p:sp>
        <p:nvSpPr>
          <p:cNvPr id="122" name="Google Shape;122;p4"/>
          <p:cNvSpPr txBox="1"/>
          <p:nvPr/>
        </p:nvSpPr>
        <p:spPr>
          <a:xfrm>
            <a:off x="680936" y="3429001"/>
            <a:ext cx="4590569" cy="656614"/>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US" sz="2667">
                <a:solidFill>
                  <a:schemeClr val="dk1"/>
                </a:solidFill>
                <a:latin typeface="Avenir"/>
                <a:ea typeface="Avenir"/>
                <a:cs typeface="Avenir"/>
                <a:sym typeface="Avenir"/>
              </a:rPr>
              <a:t>Let’s use </a:t>
            </a:r>
            <a:r>
              <a:rPr b="1" lang="en-US" sz="2667">
                <a:solidFill>
                  <a:srgbClr val="FAAB03"/>
                </a:solidFill>
                <a:latin typeface="Avenir"/>
                <a:ea typeface="Avenir"/>
                <a:cs typeface="Avenir"/>
                <a:sym typeface="Avenir"/>
              </a:rPr>
              <a:t>Google Colab </a:t>
            </a:r>
            <a:r>
              <a:rPr lang="en-US" sz="2667">
                <a:solidFill>
                  <a:schemeClr val="dk1"/>
                </a:solidFill>
                <a:latin typeface="Avenir"/>
                <a:ea typeface="Avenir"/>
                <a:cs typeface="Avenir"/>
                <a:sym typeface="Avenir"/>
              </a:rPr>
              <a:t>!</a:t>
            </a:r>
            <a:endParaRPr sz="2667">
              <a:solidFill>
                <a:schemeClr val="dk1"/>
              </a:solidFill>
              <a:latin typeface="Avenir"/>
              <a:ea typeface="Avenir"/>
              <a:cs typeface="Avenir"/>
              <a:sym typeface="Avenir"/>
            </a:endParaRPr>
          </a:p>
        </p:txBody>
      </p:sp>
      <p:grpSp>
        <p:nvGrpSpPr>
          <p:cNvPr id="123" name="Google Shape;123;p4"/>
          <p:cNvGrpSpPr/>
          <p:nvPr/>
        </p:nvGrpSpPr>
        <p:grpSpPr>
          <a:xfrm>
            <a:off x="6205735" y="1045208"/>
            <a:ext cx="4941920" cy="5635352"/>
            <a:chOff x="4926858" y="836660"/>
            <a:chExt cx="3706440" cy="4226514"/>
          </a:xfrm>
        </p:grpSpPr>
        <p:pic>
          <p:nvPicPr>
            <p:cNvPr id="124" name="Google Shape;124;p4"/>
            <p:cNvPicPr preferRelativeResize="0"/>
            <p:nvPr/>
          </p:nvPicPr>
          <p:blipFill rotWithShape="1">
            <a:blip r:embed="rId3">
              <a:alphaModFix/>
            </a:blip>
            <a:srcRect b="0" l="0" r="0" t="0"/>
            <a:stretch/>
          </p:blipFill>
          <p:spPr>
            <a:xfrm>
              <a:off x="4926858" y="836660"/>
              <a:ext cx="3706440" cy="4226514"/>
            </a:xfrm>
            <a:prstGeom prst="rect">
              <a:avLst/>
            </a:prstGeom>
            <a:noFill/>
            <a:ln>
              <a:noFill/>
            </a:ln>
          </p:spPr>
        </p:pic>
        <p:sp>
          <p:nvSpPr>
            <p:cNvPr id="125" name="Google Shape;125;p4"/>
            <p:cNvSpPr/>
            <p:nvPr/>
          </p:nvSpPr>
          <p:spPr>
            <a:xfrm>
              <a:off x="5165867" y="1407253"/>
              <a:ext cx="1185949" cy="3352800"/>
            </a:xfrm>
            <a:prstGeom prst="rect">
              <a:avLst/>
            </a:prstGeom>
            <a:solidFill>
              <a:srgbClr val="7030A0">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rebuchet MS"/>
                <a:ea typeface="Trebuchet MS"/>
                <a:cs typeface="Trebuchet MS"/>
                <a:sym typeface="Trebuchet MS"/>
              </a:endParaRPr>
            </a:p>
          </p:txBody>
        </p:sp>
        <p:sp>
          <p:nvSpPr>
            <p:cNvPr id="126" name="Google Shape;126;p4"/>
            <p:cNvSpPr/>
            <p:nvPr/>
          </p:nvSpPr>
          <p:spPr>
            <a:xfrm>
              <a:off x="6385436" y="1407253"/>
              <a:ext cx="2025534" cy="3352800"/>
            </a:xfrm>
            <a:prstGeom prst="rect">
              <a:avLst/>
            </a:prstGeom>
            <a:solidFill>
              <a:schemeClr val="accent2">
                <a:alpha val="3568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rebuchet MS"/>
                <a:ea typeface="Trebuchet MS"/>
                <a:cs typeface="Trebuchet MS"/>
                <a:sym typeface="Trebuchet MS"/>
              </a:endParaRPr>
            </a:p>
          </p:txBody>
        </p:sp>
      </p:grpSp>
      <p:grpSp>
        <p:nvGrpSpPr>
          <p:cNvPr id="127" name="Google Shape;127;p4"/>
          <p:cNvGrpSpPr/>
          <p:nvPr/>
        </p:nvGrpSpPr>
        <p:grpSpPr>
          <a:xfrm>
            <a:off x="826593" y="4209743"/>
            <a:ext cx="4315308" cy="514983"/>
            <a:chOff x="775661" y="4440131"/>
            <a:chExt cx="5546362" cy="661895"/>
          </a:xfrm>
        </p:grpSpPr>
        <p:sp>
          <p:nvSpPr>
            <p:cNvPr id="128" name="Google Shape;128;p4"/>
            <p:cNvSpPr/>
            <p:nvPr/>
          </p:nvSpPr>
          <p:spPr>
            <a:xfrm>
              <a:off x="775661" y="4440131"/>
              <a:ext cx="736617" cy="661895"/>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rebuchet MS"/>
                <a:ea typeface="Trebuchet MS"/>
                <a:cs typeface="Trebuchet MS"/>
                <a:sym typeface="Trebuchet MS"/>
              </a:endParaRPr>
            </a:p>
          </p:txBody>
        </p:sp>
        <p:sp>
          <p:nvSpPr>
            <p:cNvPr id="129" name="Google Shape;129;p4"/>
            <p:cNvSpPr txBox="1"/>
            <p:nvPr/>
          </p:nvSpPr>
          <p:spPr>
            <a:xfrm>
              <a:off x="1731454" y="4440132"/>
              <a:ext cx="4590569" cy="656614"/>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US" sz="2667">
                  <a:solidFill>
                    <a:srgbClr val="FAAB03"/>
                  </a:solidFill>
                  <a:latin typeface="Avenir"/>
                  <a:ea typeface="Avenir"/>
                  <a:cs typeface="Avenir"/>
                  <a:sym typeface="Avenir"/>
                </a:rPr>
                <a:t>Notebook Editor</a:t>
              </a:r>
              <a:endParaRPr sz="2667">
                <a:solidFill>
                  <a:srgbClr val="FAAB03"/>
                </a:solidFill>
                <a:latin typeface="Avenir"/>
                <a:ea typeface="Avenir"/>
                <a:cs typeface="Avenir"/>
                <a:sym typeface="Avenir"/>
              </a:endParaRPr>
            </a:p>
          </p:txBody>
        </p:sp>
      </p:grpSp>
      <p:grpSp>
        <p:nvGrpSpPr>
          <p:cNvPr id="130" name="Google Shape;130;p4"/>
          <p:cNvGrpSpPr/>
          <p:nvPr/>
        </p:nvGrpSpPr>
        <p:grpSpPr>
          <a:xfrm>
            <a:off x="826593" y="5230189"/>
            <a:ext cx="4315308" cy="514983"/>
            <a:chOff x="775661" y="5460577"/>
            <a:chExt cx="5546362" cy="661895"/>
          </a:xfrm>
        </p:grpSpPr>
        <p:sp>
          <p:nvSpPr>
            <p:cNvPr id="131" name="Google Shape;131;p4"/>
            <p:cNvSpPr/>
            <p:nvPr/>
          </p:nvSpPr>
          <p:spPr>
            <a:xfrm>
              <a:off x="775661" y="5460577"/>
              <a:ext cx="736617" cy="661895"/>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rebuchet MS"/>
                <a:ea typeface="Trebuchet MS"/>
                <a:cs typeface="Trebuchet MS"/>
                <a:sym typeface="Trebuchet MS"/>
              </a:endParaRPr>
            </a:p>
          </p:txBody>
        </p:sp>
        <p:sp>
          <p:nvSpPr>
            <p:cNvPr id="132" name="Google Shape;132;p4"/>
            <p:cNvSpPr txBox="1"/>
            <p:nvPr/>
          </p:nvSpPr>
          <p:spPr>
            <a:xfrm>
              <a:off x="1731454" y="5465672"/>
              <a:ext cx="4590569" cy="656614"/>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None/>
              </a:pPr>
              <a:r>
                <a:rPr b="0" i="0" lang="en-US" sz="2667" u="none" cap="none" strike="noStrike">
                  <a:solidFill>
                    <a:srgbClr val="7030A0"/>
                  </a:solidFill>
                  <a:latin typeface="Avenir"/>
                  <a:ea typeface="Avenir"/>
                  <a:cs typeface="Avenir"/>
                  <a:sym typeface="Avenir"/>
                </a:rPr>
                <a:t>File Viewer</a:t>
              </a:r>
              <a:endParaRPr b="0" i="0" sz="2667" u="none" cap="none" strike="noStrike">
                <a:solidFill>
                  <a:srgbClr val="7030A0"/>
                </a:solidFill>
                <a:latin typeface="Avenir"/>
                <a:ea typeface="Avenir"/>
                <a:cs typeface="Avenir"/>
                <a:sym typeface="Avenir"/>
              </a:endParaRPr>
            </a:p>
          </p:txBody>
        </p:sp>
      </p:grpSp>
      <p:sp>
        <p:nvSpPr>
          <p:cNvPr id="133" name="Google Shape;133;p4"/>
          <p:cNvSpPr txBox="1"/>
          <p:nvPr/>
        </p:nvSpPr>
        <p:spPr>
          <a:xfrm>
            <a:off x="680936" y="1367818"/>
            <a:ext cx="4590569" cy="738623"/>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US" sz="3200">
                <a:solidFill>
                  <a:srgbClr val="7030A0"/>
                </a:solidFill>
                <a:latin typeface="Avenir"/>
                <a:ea typeface="Avenir"/>
                <a:cs typeface="Avenir"/>
                <a:sym typeface="Avenir"/>
              </a:rPr>
              <a:t>How could we set up?</a:t>
            </a:r>
            <a:endParaRPr sz="3200">
              <a:solidFill>
                <a:srgbClr val="7030A0"/>
              </a:solidFill>
              <a:latin typeface="Avenir"/>
              <a:ea typeface="Avenir"/>
              <a:cs typeface="Avenir"/>
              <a:sym typeface="Avenir"/>
            </a:endParaRPr>
          </a:p>
        </p:txBody>
      </p:sp>
      <p:sp>
        <p:nvSpPr>
          <p:cNvPr id="134" name="Google Shape;134;p4"/>
          <p:cNvSpPr txBox="1"/>
          <p:nvPr/>
        </p:nvSpPr>
        <p:spPr>
          <a:xfrm>
            <a:off x="680934" y="2755469"/>
            <a:ext cx="4941920" cy="615513"/>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en-US" sz="2400">
                <a:solidFill>
                  <a:schemeClr val="dk1"/>
                </a:solidFill>
                <a:latin typeface="Avenir"/>
                <a:ea typeface="Avenir"/>
                <a:cs typeface="Avenir"/>
                <a:sym typeface="Avenir"/>
              </a:rPr>
              <a:t>Why not let others do it for you?</a:t>
            </a:r>
            <a:endParaRPr sz="2400">
              <a:solidFill>
                <a:schemeClr val="dk1"/>
              </a:solidFill>
              <a:latin typeface="Avenir"/>
              <a:ea typeface="Avenir"/>
              <a:cs typeface="Avenir"/>
              <a:sym typeface="Aveni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descr="Text&#10;&#10;Description automatically generated" id="139" name="Google Shape;139;p5"/>
          <p:cNvPicPr preferRelativeResize="0"/>
          <p:nvPr/>
        </p:nvPicPr>
        <p:blipFill rotWithShape="1">
          <a:blip r:embed="rId3">
            <a:alphaModFix/>
          </a:blip>
          <a:srcRect b="0" l="0" r="0" t="0"/>
          <a:stretch/>
        </p:blipFill>
        <p:spPr>
          <a:xfrm>
            <a:off x="4801987" y="1301750"/>
            <a:ext cx="7048500" cy="4254500"/>
          </a:xfrm>
          <a:prstGeom prst="rect">
            <a:avLst/>
          </a:prstGeom>
          <a:noFill/>
          <a:ln>
            <a:noFill/>
          </a:ln>
        </p:spPr>
      </p:pic>
      <p:sp>
        <p:nvSpPr>
          <p:cNvPr id="140" name="Google Shape;140;p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7030A0"/>
              </a:buClr>
              <a:buSzPts val="3200"/>
              <a:buFont typeface="Avenir"/>
              <a:buNone/>
            </a:pPr>
            <a:r>
              <a:rPr lang="en-US" sz="3200">
                <a:solidFill>
                  <a:srgbClr val="7030A0"/>
                </a:solidFill>
                <a:latin typeface="Avenir"/>
                <a:ea typeface="Avenir"/>
                <a:cs typeface="Avenir"/>
                <a:sym typeface="Avenir"/>
              </a:rPr>
              <a:t>Tools we need: </a:t>
            </a:r>
            <a:r>
              <a:rPr b="1" lang="en-US" sz="3200">
                <a:solidFill>
                  <a:srgbClr val="FFCC33"/>
                </a:solidFill>
                <a:latin typeface="Avenir"/>
                <a:ea typeface="Avenir"/>
                <a:cs typeface="Avenir"/>
                <a:sym typeface="Avenir"/>
              </a:rPr>
              <a:t>Pandas</a:t>
            </a:r>
            <a:endParaRPr/>
          </a:p>
        </p:txBody>
      </p:sp>
      <p:sp>
        <p:nvSpPr>
          <p:cNvPr id="141" name="Google Shape;141;p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7030A0"/>
              </a:buClr>
              <a:buSzPts val="1600"/>
              <a:buNone/>
            </a:pPr>
            <a:r>
              <a:rPr lang="en-US" sz="1600">
                <a:solidFill>
                  <a:srgbClr val="7030A0"/>
                </a:solidFill>
                <a:latin typeface="Avenir"/>
                <a:ea typeface="Avenir"/>
                <a:cs typeface="Avenir"/>
                <a:sym typeface="Avenir"/>
              </a:rPr>
              <a:t>Problem: How to manipulate the data?</a:t>
            </a:r>
            <a:endParaRPr>
              <a:solidFill>
                <a:srgbClr val="660099"/>
              </a:solidFill>
              <a:latin typeface="Avenir"/>
              <a:ea typeface="Avenir"/>
              <a:cs typeface="Avenir"/>
              <a:sym typeface="Avenir"/>
            </a:endParaRPr>
          </a:p>
          <a:p>
            <a:pPr indent="0" lvl="0" marL="0" rtl="0" algn="l">
              <a:lnSpc>
                <a:spcPct val="90000"/>
              </a:lnSpc>
              <a:spcBef>
                <a:spcPts val="1000"/>
              </a:spcBef>
              <a:spcAft>
                <a:spcPts val="0"/>
              </a:spcAft>
              <a:buClr>
                <a:srgbClr val="660099"/>
              </a:buClr>
              <a:buSzPts val="1600"/>
              <a:buNone/>
            </a:pPr>
            <a:r>
              <a:rPr lang="en-US" sz="1600">
                <a:solidFill>
                  <a:srgbClr val="660099"/>
                </a:solidFill>
                <a:latin typeface="Avenir"/>
                <a:ea typeface="Avenir"/>
                <a:cs typeface="Avenir"/>
                <a:sym typeface="Avenir"/>
              </a:rPr>
              <a:t>By hand? Use Pandas!</a:t>
            </a:r>
            <a:endParaRPr/>
          </a:p>
          <a:p>
            <a:pPr indent="0" lvl="0" marL="0" rtl="0" algn="l">
              <a:lnSpc>
                <a:spcPct val="90000"/>
              </a:lnSpc>
              <a:spcBef>
                <a:spcPts val="1000"/>
              </a:spcBef>
              <a:spcAft>
                <a:spcPts val="0"/>
              </a:spcAft>
              <a:buClr>
                <a:schemeClr val="dk1"/>
              </a:buClr>
              <a:buSzPts val="1600"/>
              <a:buNone/>
            </a:pPr>
            <a:r>
              <a:t/>
            </a:r>
            <a:endParaRPr sz="1600">
              <a:solidFill>
                <a:srgbClr val="660099"/>
              </a:solidFill>
              <a:latin typeface="Avenir"/>
              <a:ea typeface="Avenir"/>
              <a:cs typeface="Avenir"/>
              <a:sym typeface="Avenir"/>
            </a:endParaRPr>
          </a:p>
          <a:p>
            <a:pPr indent="0" lvl="0" marL="0" rtl="0" algn="l">
              <a:lnSpc>
                <a:spcPct val="90000"/>
              </a:lnSpc>
              <a:spcBef>
                <a:spcPts val="1000"/>
              </a:spcBef>
              <a:spcAft>
                <a:spcPts val="0"/>
              </a:spcAft>
              <a:buClr>
                <a:srgbClr val="660099"/>
              </a:buClr>
              <a:buSzPts val="1600"/>
              <a:buNone/>
            </a:pPr>
            <a:r>
              <a:rPr lang="en-US" sz="1600">
                <a:solidFill>
                  <a:srgbClr val="660099"/>
                </a:solidFill>
                <a:latin typeface="Avenir"/>
                <a:ea typeface="Avenir"/>
                <a:cs typeface="Avenir"/>
                <a:sym typeface="Avenir"/>
              </a:rPr>
              <a:t>Things we need:</a:t>
            </a:r>
            <a:endParaRPr sz="1600">
              <a:latin typeface="Avenir"/>
              <a:ea typeface="Avenir"/>
              <a:cs typeface="Avenir"/>
              <a:sym typeface="Avenir"/>
            </a:endParaRPr>
          </a:p>
          <a:p>
            <a:pPr indent="-285750" lvl="0" marL="285750" rtl="0" algn="l">
              <a:lnSpc>
                <a:spcPct val="150000"/>
              </a:lnSpc>
              <a:spcBef>
                <a:spcPts val="1000"/>
              </a:spcBef>
              <a:spcAft>
                <a:spcPts val="0"/>
              </a:spcAft>
              <a:buClr>
                <a:schemeClr val="dk1"/>
              </a:buClr>
              <a:buSzPts val="1600"/>
              <a:buFont typeface="Arial"/>
              <a:buChar char="•"/>
            </a:pPr>
            <a:r>
              <a:rPr lang="en-US" sz="1600">
                <a:latin typeface="Avenir"/>
                <a:ea typeface="Avenir"/>
                <a:cs typeface="Avenir"/>
                <a:sym typeface="Avenir"/>
              </a:rPr>
              <a:t>Downloading the data</a:t>
            </a:r>
            <a:endParaRPr/>
          </a:p>
          <a:p>
            <a:pPr indent="-285750" lvl="0" marL="285750" rtl="0" algn="l">
              <a:lnSpc>
                <a:spcPct val="150000"/>
              </a:lnSpc>
              <a:spcBef>
                <a:spcPts val="1000"/>
              </a:spcBef>
              <a:spcAft>
                <a:spcPts val="0"/>
              </a:spcAft>
              <a:buClr>
                <a:schemeClr val="dk1"/>
              </a:buClr>
              <a:buSzPts val="1600"/>
              <a:buFont typeface="Arial"/>
              <a:buChar char="•"/>
            </a:pPr>
            <a:r>
              <a:rPr lang="en-US" sz="1600">
                <a:latin typeface="Avenir"/>
                <a:ea typeface="Avenir"/>
                <a:cs typeface="Avenir"/>
                <a:sym typeface="Avenir"/>
              </a:rPr>
              <a:t>Visualizing the data</a:t>
            </a:r>
            <a:endParaRPr/>
          </a:p>
          <a:p>
            <a:pPr indent="-285750" lvl="0" marL="285750" rtl="0" algn="l">
              <a:lnSpc>
                <a:spcPct val="150000"/>
              </a:lnSpc>
              <a:spcBef>
                <a:spcPts val="1000"/>
              </a:spcBef>
              <a:spcAft>
                <a:spcPts val="0"/>
              </a:spcAft>
              <a:buClr>
                <a:schemeClr val="dk1"/>
              </a:buClr>
              <a:buSzPts val="1600"/>
              <a:buFont typeface="Arial"/>
              <a:buChar char="•"/>
            </a:pPr>
            <a:r>
              <a:rPr lang="en-US" sz="1600">
                <a:latin typeface="Avenir"/>
                <a:ea typeface="Avenir"/>
                <a:cs typeface="Avenir"/>
                <a:sym typeface="Avenir"/>
              </a:rPr>
              <a:t>Getting its statistical knowledge </a:t>
            </a:r>
            <a:endParaRPr/>
          </a:p>
        </p:txBody>
      </p:sp>
      <p:sp>
        <p:nvSpPr>
          <p:cNvPr id="142" name="Google Shape;142;p5"/>
          <p:cNvSpPr txBox="1"/>
          <p:nvPr>
            <p:ph idx="12" type="sldNum"/>
          </p:nvPr>
        </p:nvSpPr>
        <p:spPr>
          <a:xfrm>
            <a:off x="11353801" y="6176963"/>
            <a:ext cx="41467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Text&#10;&#10;Description automatically generated" id="143" name="Google Shape;143;p5"/>
          <p:cNvPicPr preferRelativeResize="0"/>
          <p:nvPr/>
        </p:nvPicPr>
        <p:blipFill rotWithShape="1">
          <a:blip r:embed="rId4">
            <a:alphaModFix/>
          </a:blip>
          <a:srcRect b="0" l="3210" r="0" t="0"/>
          <a:stretch/>
        </p:blipFill>
        <p:spPr>
          <a:xfrm>
            <a:off x="4740454" y="1967241"/>
            <a:ext cx="7171541" cy="292351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39"/>
                                        </p:tgtEl>
                                      </p:cBhvr>
                                    </p:animEffect>
                                    <p:set>
                                      <p:cBhvr>
                                        <p:cTn dur="1" fill="hold">
                                          <p:stCondLst>
                                            <p:cond delay="500"/>
                                          </p:stCondLst>
                                        </p:cTn>
                                        <p:tgtEl>
                                          <p:spTgt spid="13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500"/>
                                        <p:tgtEl>
                                          <p:spTgt spid="1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7030A0"/>
              </a:buClr>
              <a:buSzPts val="3200"/>
              <a:buFont typeface="Avenir"/>
              <a:buNone/>
            </a:pPr>
            <a:r>
              <a:rPr lang="en-US" sz="3200">
                <a:solidFill>
                  <a:srgbClr val="7030A0"/>
                </a:solidFill>
                <a:latin typeface="Avenir"/>
                <a:ea typeface="Avenir"/>
                <a:cs typeface="Avenir"/>
                <a:sym typeface="Avenir"/>
              </a:rPr>
              <a:t>Tools we need: </a:t>
            </a:r>
            <a:r>
              <a:rPr b="1" lang="en-US" sz="3200">
                <a:solidFill>
                  <a:srgbClr val="FFCC33"/>
                </a:solidFill>
                <a:latin typeface="Avenir"/>
                <a:ea typeface="Avenir"/>
                <a:cs typeface="Avenir"/>
                <a:sym typeface="Avenir"/>
              </a:rPr>
              <a:t>Matplotlib</a:t>
            </a:r>
            <a:endParaRPr/>
          </a:p>
        </p:txBody>
      </p:sp>
      <p:sp>
        <p:nvSpPr>
          <p:cNvPr id="149" name="Google Shape;149;p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7030A0"/>
              </a:buClr>
              <a:buSzPts val="1800"/>
              <a:buNone/>
            </a:pPr>
            <a:r>
              <a:rPr lang="en-US" sz="1800">
                <a:solidFill>
                  <a:srgbClr val="7030A0"/>
                </a:solidFill>
                <a:latin typeface="Avenir"/>
                <a:ea typeface="Avenir"/>
                <a:cs typeface="Avenir"/>
                <a:sym typeface="Avenir"/>
              </a:rPr>
              <a:t>Problem: How to visualize the data?</a:t>
            </a:r>
            <a:endParaRPr sz="1800">
              <a:solidFill>
                <a:srgbClr val="660099"/>
              </a:solidFill>
              <a:latin typeface="Avenir"/>
              <a:ea typeface="Avenir"/>
              <a:cs typeface="Avenir"/>
              <a:sym typeface="Avenir"/>
            </a:endParaRPr>
          </a:p>
          <a:p>
            <a:pPr indent="0" lvl="0" marL="0" rtl="0" algn="l">
              <a:lnSpc>
                <a:spcPct val="90000"/>
              </a:lnSpc>
              <a:spcBef>
                <a:spcPts val="1000"/>
              </a:spcBef>
              <a:spcAft>
                <a:spcPts val="0"/>
              </a:spcAft>
              <a:buClr>
                <a:srgbClr val="660099"/>
              </a:buClr>
              <a:buSzPts val="1800"/>
              <a:buNone/>
            </a:pPr>
            <a:r>
              <a:rPr lang="en-US" sz="1800">
                <a:solidFill>
                  <a:srgbClr val="660099"/>
                </a:solidFill>
                <a:latin typeface="Avenir"/>
                <a:ea typeface="Avenir"/>
                <a:cs typeface="Avenir"/>
                <a:sym typeface="Avenir"/>
              </a:rPr>
              <a:t>Make use of Matplotlib</a:t>
            </a:r>
            <a:endParaRPr/>
          </a:p>
          <a:p>
            <a:pPr indent="0" lvl="0" marL="0" rtl="0" algn="l">
              <a:lnSpc>
                <a:spcPct val="90000"/>
              </a:lnSpc>
              <a:spcBef>
                <a:spcPts val="1000"/>
              </a:spcBef>
              <a:spcAft>
                <a:spcPts val="0"/>
              </a:spcAft>
              <a:buClr>
                <a:schemeClr val="dk1"/>
              </a:buClr>
              <a:buSzPts val="1800"/>
              <a:buNone/>
            </a:pPr>
            <a:r>
              <a:t/>
            </a:r>
            <a:endParaRPr sz="1800">
              <a:solidFill>
                <a:srgbClr val="660099"/>
              </a:solidFill>
              <a:latin typeface="Avenir"/>
              <a:ea typeface="Avenir"/>
              <a:cs typeface="Avenir"/>
              <a:sym typeface="Avenir"/>
            </a:endParaRPr>
          </a:p>
          <a:p>
            <a:pPr indent="0" lvl="0" marL="0" rtl="0" algn="l">
              <a:lnSpc>
                <a:spcPct val="90000"/>
              </a:lnSpc>
              <a:spcBef>
                <a:spcPts val="1000"/>
              </a:spcBef>
              <a:spcAft>
                <a:spcPts val="0"/>
              </a:spcAft>
              <a:buClr>
                <a:srgbClr val="660099"/>
              </a:buClr>
              <a:buSzPts val="1800"/>
              <a:buNone/>
            </a:pPr>
            <a:r>
              <a:rPr lang="en-US" sz="1800">
                <a:solidFill>
                  <a:srgbClr val="660099"/>
                </a:solidFill>
                <a:latin typeface="Avenir"/>
                <a:ea typeface="Avenir"/>
                <a:cs typeface="Avenir"/>
                <a:sym typeface="Avenir"/>
              </a:rPr>
              <a:t>Things we need:</a:t>
            </a:r>
            <a:endParaRPr sz="1800">
              <a:latin typeface="Avenir"/>
              <a:ea typeface="Avenir"/>
              <a:cs typeface="Avenir"/>
              <a:sym typeface="Avenir"/>
            </a:endParaRPr>
          </a:p>
          <a:p>
            <a:pPr indent="-285750" lvl="0" marL="285750" rtl="0" algn="l">
              <a:lnSpc>
                <a:spcPct val="150000"/>
              </a:lnSpc>
              <a:spcBef>
                <a:spcPts val="1000"/>
              </a:spcBef>
              <a:spcAft>
                <a:spcPts val="0"/>
              </a:spcAft>
              <a:buClr>
                <a:srgbClr val="BF9000"/>
              </a:buClr>
              <a:buSzPts val="1800"/>
              <a:buFont typeface="Arial"/>
              <a:buChar char="•"/>
            </a:pPr>
            <a:r>
              <a:rPr lang="en-US" sz="1800">
                <a:solidFill>
                  <a:srgbClr val="BF9000"/>
                </a:solidFill>
                <a:latin typeface="Avenir"/>
                <a:ea typeface="Avenir"/>
                <a:cs typeface="Avenir"/>
                <a:sym typeface="Avenir"/>
              </a:rPr>
              <a:t>Plot Histogram</a:t>
            </a:r>
            <a:endParaRPr/>
          </a:p>
          <a:p>
            <a:pPr indent="-285750" lvl="0" marL="285750" rtl="0" algn="l">
              <a:lnSpc>
                <a:spcPct val="150000"/>
              </a:lnSpc>
              <a:spcBef>
                <a:spcPts val="1000"/>
              </a:spcBef>
              <a:spcAft>
                <a:spcPts val="0"/>
              </a:spcAft>
              <a:buClr>
                <a:schemeClr val="dk1"/>
              </a:buClr>
              <a:buSzPts val="1800"/>
              <a:buFont typeface="Arial"/>
              <a:buChar char="•"/>
            </a:pPr>
            <a:r>
              <a:rPr lang="en-US" sz="1800">
                <a:latin typeface="Avenir"/>
                <a:ea typeface="Avenir"/>
                <a:cs typeface="Avenir"/>
                <a:sym typeface="Avenir"/>
              </a:rPr>
              <a:t>Plot Line charts</a:t>
            </a:r>
            <a:endParaRPr/>
          </a:p>
          <a:p>
            <a:pPr indent="-285750" lvl="0" marL="285750" rtl="0" algn="l">
              <a:lnSpc>
                <a:spcPct val="150000"/>
              </a:lnSpc>
              <a:spcBef>
                <a:spcPts val="1000"/>
              </a:spcBef>
              <a:spcAft>
                <a:spcPts val="0"/>
              </a:spcAft>
              <a:buClr>
                <a:schemeClr val="dk1"/>
              </a:buClr>
              <a:buSzPts val="1800"/>
              <a:buFont typeface="Arial"/>
              <a:buChar char="•"/>
            </a:pPr>
            <a:r>
              <a:rPr lang="en-US" sz="1800">
                <a:latin typeface="Avenir"/>
                <a:ea typeface="Avenir"/>
                <a:cs typeface="Avenir"/>
                <a:sym typeface="Avenir"/>
              </a:rPr>
              <a:t>Plot Multiple lines </a:t>
            </a:r>
            <a:endParaRPr/>
          </a:p>
          <a:p>
            <a:pPr indent="-171450" lvl="0" marL="285750" rtl="0" algn="l">
              <a:lnSpc>
                <a:spcPct val="150000"/>
              </a:lnSpc>
              <a:spcBef>
                <a:spcPts val="1000"/>
              </a:spcBef>
              <a:spcAft>
                <a:spcPts val="0"/>
              </a:spcAft>
              <a:buClr>
                <a:schemeClr val="dk1"/>
              </a:buClr>
              <a:buSzPts val="1800"/>
              <a:buFont typeface="Arial"/>
              <a:buNone/>
            </a:pPr>
            <a:r>
              <a:t/>
            </a:r>
            <a:endParaRPr sz="1800">
              <a:latin typeface="Avenir"/>
              <a:ea typeface="Avenir"/>
              <a:cs typeface="Avenir"/>
              <a:sym typeface="Avenir"/>
            </a:endParaRPr>
          </a:p>
        </p:txBody>
      </p:sp>
      <p:sp>
        <p:nvSpPr>
          <p:cNvPr id="150" name="Google Shape;150;p6"/>
          <p:cNvSpPr txBox="1"/>
          <p:nvPr>
            <p:ph idx="12" type="sldNum"/>
          </p:nvPr>
        </p:nvSpPr>
        <p:spPr>
          <a:xfrm>
            <a:off x="11353801" y="6176963"/>
            <a:ext cx="41467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51" name="Google Shape;151;p6"/>
          <p:cNvPicPr preferRelativeResize="0"/>
          <p:nvPr/>
        </p:nvPicPr>
        <p:blipFill rotWithShape="1">
          <a:blip r:embed="rId3">
            <a:alphaModFix/>
          </a:blip>
          <a:srcRect b="0" l="0" r="0" t="0"/>
          <a:stretch/>
        </p:blipFill>
        <p:spPr>
          <a:xfrm>
            <a:off x="5378132" y="2503488"/>
            <a:ext cx="5974080" cy="4038600"/>
          </a:xfrm>
          <a:prstGeom prst="rect">
            <a:avLst/>
          </a:prstGeom>
          <a:noFill/>
          <a:ln>
            <a:noFill/>
          </a:ln>
        </p:spPr>
      </p:pic>
      <p:pic>
        <p:nvPicPr>
          <p:cNvPr descr="Text&#10;&#10;Description automatically generated" id="152" name="Google Shape;152;p6"/>
          <p:cNvPicPr preferRelativeResize="0"/>
          <p:nvPr/>
        </p:nvPicPr>
        <p:blipFill rotWithShape="1">
          <a:blip r:embed="rId4">
            <a:alphaModFix/>
          </a:blip>
          <a:srcRect b="0" l="0" r="0" t="0"/>
          <a:stretch/>
        </p:blipFill>
        <p:spPr>
          <a:xfrm>
            <a:off x="5631620" y="315912"/>
            <a:ext cx="6091566" cy="273070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7"/>
          <p:cNvPicPr preferRelativeResize="0"/>
          <p:nvPr/>
        </p:nvPicPr>
        <p:blipFill rotWithShape="1">
          <a:blip r:embed="rId3">
            <a:alphaModFix/>
          </a:blip>
          <a:srcRect b="0" l="0" r="0" t="0"/>
          <a:stretch/>
        </p:blipFill>
        <p:spPr>
          <a:xfrm>
            <a:off x="5307496" y="2348643"/>
            <a:ext cx="5951631" cy="4010882"/>
          </a:xfrm>
          <a:prstGeom prst="rect">
            <a:avLst/>
          </a:prstGeom>
          <a:noFill/>
          <a:ln>
            <a:noFill/>
          </a:ln>
        </p:spPr>
      </p:pic>
      <p:sp>
        <p:nvSpPr>
          <p:cNvPr id="158" name="Google Shape;158;p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7030A0"/>
              </a:buClr>
              <a:buSzPts val="3200"/>
              <a:buFont typeface="Avenir"/>
              <a:buNone/>
            </a:pPr>
            <a:r>
              <a:rPr lang="en-US" sz="3200">
                <a:solidFill>
                  <a:srgbClr val="7030A0"/>
                </a:solidFill>
                <a:latin typeface="Avenir"/>
                <a:ea typeface="Avenir"/>
                <a:cs typeface="Avenir"/>
                <a:sym typeface="Avenir"/>
              </a:rPr>
              <a:t>Tools we need: </a:t>
            </a:r>
            <a:r>
              <a:rPr b="1" lang="en-US" sz="3200">
                <a:solidFill>
                  <a:srgbClr val="FFCC33"/>
                </a:solidFill>
                <a:latin typeface="Avenir"/>
                <a:ea typeface="Avenir"/>
                <a:cs typeface="Avenir"/>
                <a:sym typeface="Avenir"/>
              </a:rPr>
              <a:t>Matplotlib</a:t>
            </a:r>
            <a:endParaRPr/>
          </a:p>
        </p:txBody>
      </p:sp>
      <p:sp>
        <p:nvSpPr>
          <p:cNvPr id="159" name="Google Shape;159;p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7030A0"/>
              </a:buClr>
              <a:buSzPts val="1800"/>
              <a:buNone/>
            </a:pPr>
            <a:r>
              <a:rPr lang="en-US" sz="1800">
                <a:solidFill>
                  <a:srgbClr val="7030A0"/>
                </a:solidFill>
                <a:latin typeface="Avenir"/>
                <a:ea typeface="Avenir"/>
                <a:cs typeface="Avenir"/>
                <a:sym typeface="Avenir"/>
              </a:rPr>
              <a:t>Problem: How to visualize the data?</a:t>
            </a:r>
            <a:endParaRPr sz="1800">
              <a:solidFill>
                <a:srgbClr val="660099"/>
              </a:solidFill>
              <a:latin typeface="Avenir"/>
              <a:ea typeface="Avenir"/>
              <a:cs typeface="Avenir"/>
              <a:sym typeface="Avenir"/>
            </a:endParaRPr>
          </a:p>
          <a:p>
            <a:pPr indent="0" lvl="0" marL="0" rtl="0" algn="l">
              <a:lnSpc>
                <a:spcPct val="90000"/>
              </a:lnSpc>
              <a:spcBef>
                <a:spcPts val="1000"/>
              </a:spcBef>
              <a:spcAft>
                <a:spcPts val="0"/>
              </a:spcAft>
              <a:buClr>
                <a:srgbClr val="660099"/>
              </a:buClr>
              <a:buSzPts val="1800"/>
              <a:buNone/>
            </a:pPr>
            <a:r>
              <a:rPr lang="en-US" sz="1800">
                <a:solidFill>
                  <a:srgbClr val="660099"/>
                </a:solidFill>
                <a:latin typeface="Avenir"/>
                <a:ea typeface="Avenir"/>
                <a:cs typeface="Avenir"/>
                <a:sym typeface="Avenir"/>
              </a:rPr>
              <a:t>Make use of Matplotlib</a:t>
            </a:r>
            <a:endParaRPr/>
          </a:p>
          <a:p>
            <a:pPr indent="0" lvl="0" marL="0" rtl="0" algn="l">
              <a:lnSpc>
                <a:spcPct val="90000"/>
              </a:lnSpc>
              <a:spcBef>
                <a:spcPts val="1000"/>
              </a:spcBef>
              <a:spcAft>
                <a:spcPts val="0"/>
              </a:spcAft>
              <a:buClr>
                <a:schemeClr val="dk1"/>
              </a:buClr>
              <a:buSzPts val="1800"/>
              <a:buNone/>
            </a:pPr>
            <a:r>
              <a:t/>
            </a:r>
            <a:endParaRPr sz="1800">
              <a:solidFill>
                <a:srgbClr val="660099"/>
              </a:solidFill>
              <a:latin typeface="Avenir"/>
              <a:ea typeface="Avenir"/>
              <a:cs typeface="Avenir"/>
              <a:sym typeface="Avenir"/>
            </a:endParaRPr>
          </a:p>
          <a:p>
            <a:pPr indent="0" lvl="0" marL="0" rtl="0" algn="l">
              <a:lnSpc>
                <a:spcPct val="90000"/>
              </a:lnSpc>
              <a:spcBef>
                <a:spcPts val="1000"/>
              </a:spcBef>
              <a:spcAft>
                <a:spcPts val="0"/>
              </a:spcAft>
              <a:buClr>
                <a:srgbClr val="660099"/>
              </a:buClr>
              <a:buSzPts val="1800"/>
              <a:buNone/>
            </a:pPr>
            <a:r>
              <a:rPr lang="en-US" sz="1800">
                <a:solidFill>
                  <a:srgbClr val="660099"/>
                </a:solidFill>
                <a:latin typeface="Avenir"/>
                <a:ea typeface="Avenir"/>
                <a:cs typeface="Avenir"/>
                <a:sym typeface="Avenir"/>
              </a:rPr>
              <a:t>Things we need:</a:t>
            </a:r>
            <a:endParaRPr sz="1800">
              <a:latin typeface="Avenir"/>
              <a:ea typeface="Avenir"/>
              <a:cs typeface="Avenir"/>
              <a:sym typeface="Avenir"/>
            </a:endParaRPr>
          </a:p>
          <a:p>
            <a:pPr indent="-285750" lvl="0" marL="285750" rtl="0" algn="l">
              <a:lnSpc>
                <a:spcPct val="150000"/>
              </a:lnSpc>
              <a:spcBef>
                <a:spcPts val="1000"/>
              </a:spcBef>
              <a:spcAft>
                <a:spcPts val="0"/>
              </a:spcAft>
              <a:buClr>
                <a:schemeClr val="dk1"/>
              </a:buClr>
              <a:buSzPts val="1800"/>
              <a:buFont typeface="Arial"/>
              <a:buChar char="•"/>
            </a:pPr>
            <a:r>
              <a:rPr lang="en-US" sz="1800">
                <a:latin typeface="Avenir"/>
                <a:ea typeface="Avenir"/>
                <a:cs typeface="Avenir"/>
                <a:sym typeface="Avenir"/>
              </a:rPr>
              <a:t>Plot Histogram</a:t>
            </a:r>
            <a:endParaRPr/>
          </a:p>
          <a:p>
            <a:pPr indent="-285750" lvl="0" marL="285750" rtl="0" algn="l">
              <a:lnSpc>
                <a:spcPct val="150000"/>
              </a:lnSpc>
              <a:spcBef>
                <a:spcPts val="1000"/>
              </a:spcBef>
              <a:spcAft>
                <a:spcPts val="0"/>
              </a:spcAft>
              <a:buClr>
                <a:srgbClr val="BF9000"/>
              </a:buClr>
              <a:buSzPts val="1800"/>
              <a:buFont typeface="Arial"/>
              <a:buChar char="•"/>
            </a:pPr>
            <a:r>
              <a:rPr lang="en-US" sz="1800">
                <a:solidFill>
                  <a:srgbClr val="BF9000"/>
                </a:solidFill>
                <a:latin typeface="Avenir"/>
                <a:ea typeface="Avenir"/>
                <a:cs typeface="Avenir"/>
                <a:sym typeface="Avenir"/>
              </a:rPr>
              <a:t>Plot Line charts</a:t>
            </a:r>
            <a:endParaRPr/>
          </a:p>
          <a:p>
            <a:pPr indent="-285750" lvl="0" marL="285750" rtl="0" algn="l">
              <a:lnSpc>
                <a:spcPct val="150000"/>
              </a:lnSpc>
              <a:spcBef>
                <a:spcPts val="1000"/>
              </a:spcBef>
              <a:spcAft>
                <a:spcPts val="0"/>
              </a:spcAft>
              <a:buClr>
                <a:schemeClr val="dk1"/>
              </a:buClr>
              <a:buSzPts val="1800"/>
              <a:buFont typeface="Arial"/>
              <a:buChar char="•"/>
            </a:pPr>
            <a:r>
              <a:rPr lang="en-US" sz="1800">
                <a:latin typeface="Avenir"/>
                <a:ea typeface="Avenir"/>
                <a:cs typeface="Avenir"/>
                <a:sym typeface="Avenir"/>
              </a:rPr>
              <a:t>Plot Multiple lines</a:t>
            </a:r>
            <a:endParaRPr/>
          </a:p>
          <a:p>
            <a:pPr indent="-171450" lvl="0" marL="285750" rtl="0" algn="l">
              <a:lnSpc>
                <a:spcPct val="150000"/>
              </a:lnSpc>
              <a:spcBef>
                <a:spcPts val="1000"/>
              </a:spcBef>
              <a:spcAft>
                <a:spcPts val="0"/>
              </a:spcAft>
              <a:buClr>
                <a:schemeClr val="dk1"/>
              </a:buClr>
              <a:buSzPts val="1800"/>
              <a:buFont typeface="Arial"/>
              <a:buNone/>
            </a:pPr>
            <a:r>
              <a:t/>
            </a:r>
            <a:endParaRPr sz="1800">
              <a:latin typeface="Avenir"/>
              <a:ea typeface="Avenir"/>
              <a:cs typeface="Avenir"/>
              <a:sym typeface="Avenir"/>
            </a:endParaRPr>
          </a:p>
        </p:txBody>
      </p:sp>
      <p:sp>
        <p:nvSpPr>
          <p:cNvPr id="160" name="Google Shape;160;p7"/>
          <p:cNvSpPr txBox="1"/>
          <p:nvPr>
            <p:ph idx="12" type="sldNum"/>
          </p:nvPr>
        </p:nvSpPr>
        <p:spPr>
          <a:xfrm>
            <a:off x="11353801" y="6176963"/>
            <a:ext cx="41467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Text&#10;&#10;Description automatically generated" id="161" name="Google Shape;161;p7"/>
          <p:cNvPicPr preferRelativeResize="0"/>
          <p:nvPr/>
        </p:nvPicPr>
        <p:blipFill rotWithShape="1">
          <a:blip r:embed="rId4">
            <a:alphaModFix/>
          </a:blip>
          <a:srcRect b="0" l="0" r="0" t="0"/>
          <a:stretch/>
        </p:blipFill>
        <p:spPr>
          <a:xfrm>
            <a:off x="5715738" y="-103198"/>
            <a:ext cx="5428849" cy="305372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8"/>
          <p:cNvPicPr preferRelativeResize="0"/>
          <p:nvPr/>
        </p:nvPicPr>
        <p:blipFill rotWithShape="1">
          <a:blip r:embed="rId3">
            <a:alphaModFix/>
          </a:blip>
          <a:srcRect b="0" l="0" r="0" t="0"/>
          <a:stretch/>
        </p:blipFill>
        <p:spPr>
          <a:xfrm>
            <a:off x="6096000" y="3027362"/>
            <a:ext cx="5321976" cy="3586549"/>
          </a:xfrm>
          <a:prstGeom prst="rect">
            <a:avLst/>
          </a:prstGeom>
          <a:noFill/>
          <a:ln>
            <a:noFill/>
          </a:ln>
        </p:spPr>
      </p:pic>
      <p:sp>
        <p:nvSpPr>
          <p:cNvPr id="167" name="Google Shape;167;p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7030A0"/>
              </a:buClr>
              <a:buSzPts val="3200"/>
              <a:buFont typeface="Avenir"/>
              <a:buNone/>
            </a:pPr>
            <a:r>
              <a:rPr lang="en-US" sz="3200">
                <a:solidFill>
                  <a:srgbClr val="7030A0"/>
                </a:solidFill>
                <a:latin typeface="Avenir"/>
                <a:ea typeface="Avenir"/>
                <a:cs typeface="Avenir"/>
                <a:sym typeface="Avenir"/>
              </a:rPr>
              <a:t>Tools we need: </a:t>
            </a:r>
            <a:r>
              <a:rPr b="1" lang="en-US" sz="3200">
                <a:solidFill>
                  <a:srgbClr val="FFCC33"/>
                </a:solidFill>
                <a:latin typeface="Avenir"/>
                <a:ea typeface="Avenir"/>
                <a:cs typeface="Avenir"/>
                <a:sym typeface="Avenir"/>
              </a:rPr>
              <a:t>Matplotlib</a:t>
            </a:r>
            <a:endParaRPr/>
          </a:p>
        </p:txBody>
      </p:sp>
      <p:sp>
        <p:nvSpPr>
          <p:cNvPr id="168" name="Google Shape;168;p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7030A0"/>
              </a:buClr>
              <a:buSzPts val="1800"/>
              <a:buNone/>
            </a:pPr>
            <a:r>
              <a:rPr lang="en-US" sz="1800">
                <a:solidFill>
                  <a:srgbClr val="7030A0"/>
                </a:solidFill>
                <a:latin typeface="Avenir"/>
                <a:ea typeface="Avenir"/>
                <a:cs typeface="Avenir"/>
                <a:sym typeface="Avenir"/>
              </a:rPr>
              <a:t>Problem: How to visualize the data?</a:t>
            </a:r>
            <a:endParaRPr sz="1800">
              <a:solidFill>
                <a:srgbClr val="660099"/>
              </a:solidFill>
              <a:latin typeface="Avenir"/>
              <a:ea typeface="Avenir"/>
              <a:cs typeface="Avenir"/>
              <a:sym typeface="Avenir"/>
            </a:endParaRPr>
          </a:p>
          <a:p>
            <a:pPr indent="0" lvl="0" marL="0" rtl="0" algn="l">
              <a:lnSpc>
                <a:spcPct val="90000"/>
              </a:lnSpc>
              <a:spcBef>
                <a:spcPts val="1000"/>
              </a:spcBef>
              <a:spcAft>
                <a:spcPts val="0"/>
              </a:spcAft>
              <a:buClr>
                <a:srgbClr val="660099"/>
              </a:buClr>
              <a:buSzPts val="1800"/>
              <a:buNone/>
            </a:pPr>
            <a:r>
              <a:rPr lang="en-US" sz="1800">
                <a:solidFill>
                  <a:srgbClr val="660099"/>
                </a:solidFill>
                <a:latin typeface="Avenir"/>
                <a:ea typeface="Avenir"/>
                <a:cs typeface="Avenir"/>
                <a:sym typeface="Avenir"/>
              </a:rPr>
              <a:t>Make use of Matplotlib</a:t>
            </a:r>
            <a:endParaRPr/>
          </a:p>
          <a:p>
            <a:pPr indent="0" lvl="0" marL="0" rtl="0" algn="l">
              <a:lnSpc>
                <a:spcPct val="90000"/>
              </a:lnSpc>
              <a:spcBef>
                <a:spcPts val="1000"/>
              </a:spcBef>
              <a:spcAft>
                <a:spcPts val="0"/>
              </a:spcAft>
              <a:buClr>
                <a:schemeClr val="dk1"/>
              </a:buClr>
              <a:buSzPts val="1800"/>
              <a:buNone/>
            </a:pPr>
            <a:r>
              <a:t/>
            </a:r>
            <a:endParaRPr sz="1800">
              <a:solidFill>
                <a:srgbClr val="660099"/>
              </a:solidFill>
              <a:latin typeface="Avenir"/>
              <a:ea typeface="Avenir"/>
              <a:cs typeface="Avenir"/>
              <a:sym typeface="Avenir"/>
            </a:endParaRPr>
          </a:p>
          <a:p>
            <a:pPr indent="0" lvl="0" marL="0" rtl="0" algn="l">
              <a:lnSpc>
                <a:spcPct val="90000"/>
              </a:lnSpc>
              <a:spcBef>
                <a:spcPts val="1000"/>
              </a:spcBef>
              <a:spcAft>
                <a:spcPts val="0"/>
              </a:spcAft>
              <a:buClr>
                <a:srgbClr val="660099"/>
              </a:buClr>
              <a:buSzPts val="1800"/>
              <a:buNone/>
            </a:pPr>
            <a:r>
              <a:rPr lang="en-US" sz="1800">
                <a:solidFill>
                  <a:srgbClr val="660099"/>
                </a:solidFill>
                <a:latin typeface="Avenir"/>
                <a:ea typeface="Avenir"/>
                <a:cs typeface="Avenir"/>
                <a:sym typeface="Avenir"/>
              </a:rPr>
              <a:t>Things we need:</a:t>
            </a:r>
            <a:endParaRPr sz="1800">
              <a:latin typeface="Avenir"/>
              <a:ea typeface="Avenir"/>
              <a:cs typeface="Avenir"/>
              <a:sym typeface="Avenir"/>
            </a:endParaRPr>
          </a:p>
          <a:p>
            <a:pPr indent="-285750" lvl="0" marL="285750" rtl="0" algn="l">
              <a:lnSpc>
                <a:spcPct val="150000"/>
              </a:lnSpc>
              <a:spcBef>
                <a:spcPts val="1000"/>
              </a:spcBef>
              <a:spcAft>
                <a:spcPts val="0"/>
              </a:spcAft>
              <a:buClr>
                <a:schemeClr val="dk1"/>
              </a:buClr>
              <a:buSzPts val="1800"/>
              <a:buFont typeface="Arial"/>
              <a:buChar char="•"/>
            </a:pPr>
            <a:r>
              <a:rPr lang="en-US" sz="1800">
                <a:latin typeface="Avenir"/>
                <a:ea typeface="Avenir"/>
                <a:cs typeface="Avenir"/>
                <a:sym typeface="Avenir"/>
              </a:rPr>
              <a:t>Plot Histogram</a:t>
            </a:r>
            <a:endParaRPr/>
          </a:p>
          <a:p>
            <a:pPr indent="-285750" lvl="0" marL="285750" rtl="0" algn="l">
              <a:lnSpc>
                <a:spcPct val="150000"/>
              </a:lnSpc>
              <a:spcBef>
                <a:spcPts val="1000"/>
              </a:spcBef>
              <a:spcAft>
                <a:spcPts val="0"/>
              </a:spcAft>
              <a:buClr>
                <a:schemeClr val="dk1"/>
              </a:buClr>
              <a:buSzPts val="1800"/>
              <a:buFont typeface="Arial"/>
              <a:buChar char="•"/>
            </a:pPr>
            <a:r>
              <a:rPr lang="en-US" sz="1800">
                <a:latin typeface="Avenir"/>
                <a:ea typeface="Avenir"/>
                <a:cs typeface="Avenir"/>
                <a:sym typeface="Avenir"/>
              </a:rPr>
              <a:t>Plot Line charts</a:t>
            </a:r>
            <a:endParaRPr/>
          </a:p>
          <a:p>
            <a:pPr indent="-285750" lvl="0" marL="285750" rtl="0" algn="l">
              <a:lnSpc>
                <a:spcPct val="150000"/>
              </a:lnSpc>
              <a:spcBef>
                <a:spcPts val="1000"/>
              </a:spcBef>
              <a:spcAft>
                <a:spcPts val="0"/>
              </a:spcAft>
              <a:buClr>
                <a:srgbClr val="BF9000"/>
              </a:buClr>
              <a:buSzPts val="1800"/>
              <a:buFont typeface="Arial"/>
              <a:buChar char="•"/>
            </a:pPr>
            <a:r>
              <a:rPr lang="en-US" sz="1800">
                <a:solidFill>
                  <a:srgbClr val="BF9000"/>
                </a:solidFill>
                <a:latin typeface="Avenir"/>
                <a:ea typeface="Avenir"/>
                <a:cs typeface="Avenir"/>
                <a:sym typeface="Avenir"/>
              </a:rPr>
              <a:t>Plot Multiple lines</a:t>
            </a:r>
            <a:endParaRPr/>
          </a:p>
          <a:p>
            <a:pPr indent="-171450" lvl="0" marL="285750" rtl="0" algn="l">
              <a:lnSpc>
                <a:spcPct val="150000"/>
              </a:lnSpc>
              <a:spcBef>
                <a:spcPts val="1000"/>
              </a:spcBef>
              <a:spcAft>
                <a:spcPts val="0"/>
              </a:spcAft>
              <a:buClr>
                <a:schemeClr val="dk1"/>
              </a:buClr>
              <a:buSzPts val="1800"/>
              <a:buFont typeface="Arial"/>
              <a:buNone/>
            </a:pPr>
            <a:r>
              <a:t/>
            </a:r>
            <a:endParaRPr sz="1800">
              <a:latin typeface="Avenir"/>
              <a:ea typeface="Avenir"/>
              <a:cs typeface="Avenir"/>
              <a:sym typeface="Avenir"/>
            </a:endParaRPr>
          </a:p>
        </p:txBody>
      </p:sp>
      <p:sp>
        <p:nvSpPr>
          <p:cNvPr id="169" name="Google Shape;169;p8"/>
          <p:cNvSpPr txBox="1"/>
          <p:nvPr>
            <p:ph idx="12" type="sldNum"/>
          </p:nvPr>
        </p:nvSpPr>
        <p:spPr>
          <a:xfrm>
            <a:off x="11353801" y="6176963"/>
            <a:ext cx="41467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Text&#10;&#10;Description automatically generated" id="170" name="Google Shape;170;p8"/>
          <p:cNvPicPr preferRelativeResize="0"/>
          <p:nvPr/>
        </p:nvPicPr>
        <p:blipFill rotWithShape="1">
          <a:blip r:embed="rId4">
            <a:alphaModFix/>
          </a:blip>
          <a:srcRect b="0" l="0" r="0" t="0"/>
          <a:stretch/>
        </p:blipFill>
        <p:spPr>
          <a:xfrm>
            <a:off x="6684160" y="-72750"/>
            <a:ext cx="4392171" cy="3501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9"/>
          <p:cNvSpPr txBox="1"/>
          <p:nvPr>
            <p:ph idx="12" type="sldNum"/>
          </p:nvPr>
        </p:nvSpPr>
        <p:spPr>
          <a:xfrm>
            <a:off x="11353801" y="6176963"/>
            <a:ext cx="41467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6" name="Google Shape;176;p9"/>
          <p:cNvSpPr txBox="1"/>
          <p:nvPr>
            <p:ph type="title"/>
          </p:nvPr>
        </p:nvSpPr>
        <p:spPr>
          <a:xfrm>
            <a:off x="423522" y="515680"/>
            <a:ext cx="11344956" cy="72289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660099"/>
              </a:buClr>
              <a:buSzPts val="3600"/>
              <a:buFont typeface="Avenir"/>
              <a:buNone/>
            </a:pPr>
            <a:r>
              <a:rPr lang="en-US">
                <a:solidFill>
                  <a:srgbClr val="660099"/>
                </a:solidFill>
              </a:rPr>
              <a:t>Statistics: Moving Average</a:t>
            </a:r>
            <a:endParaRPr/>
          </a:p>
        </p:txBody>
      </p:sp>
      <p:sp>
        <p:nvSpPr>
          <p:cNvPr id="177" name="Google Shape;177;p9"/>
          <p:cNvSpPr txBox="1"/>
          <p:nvPr>
            <p:ph idx="1" type="body"/>
          </p:nvPr>
        </p:nvSpPr>
        <p:spPr>
          <a:xfrm>
            <a:off x="423521" y="2094599"/>
            <a:ext cx="4709952" cy="4583491"/>
          </a:xfrm>
          <a:prstGeom prst="rect">
            <a:avLst/>
          </a:prstGeom>
          <a:noFill/>
          <a:ln>
            <a:noFill/>
          </a:ln>
        </p:spPr>
        <p:txBody>
          <a:bodyPr anchorCtr="0" anchor="t" bIns="45700" lIns="91425" spcFirstLastPara="1" rIns="91425" wrap="square" tIns="45700">
            <a:normAutofit/>
          </a:bodyPr>
          <a:lstStyle/>
          <a:p>
            <a:pPr indent="-457200" lvl="0" marL="457200" rtl="0" algn="l">
              <a:lnSpc>
                <a:spcPct val="90000"/>
              </a:lnSpc>
              <a:spcBef>
                <a:spcPts val="0"/>
              </a:spcBef>
              <a:spcAft>
                <a:spcPts val="0"/>
              </a:spcAft>
              <a:buClr>
                <a:srgbClr val="3B054F"/>
              </a:buClr>
              <a:buSzPts val="2800"/>
              <a:buFont typeface="NTR"/>
              <a:buChar char="●"/>
            </a:pPr>
            <a:r>
              <a:rPr b="0" i="0" lang="en-US" u="none" strike="noStrike">
                <a:solidFill>
                  <a:srgbClr val="111111"/>
                </a:solidFill>
              </a:rPr>
              <a:t>Aim: exclude impacts of random, short-term fluctuations</a:t>
            </a:r>
            <a:endParaRPr/>
          </a:p>
          <a:p>
            <a:pPr indent="-279400" lvl="0" marL="457200" rtl="0" algn="l">
              <a:lnSpc>
                <a:spcPct val="90000"/>
              </a:lnSpc>
              <a:spcBef>
                <a:spcPts val="1000"/>
              </a:spcBef>
              <a:spcAft>
                <a:spcPts val="0"/>
              </a:spcAft>
              <a:buClr>
                <a:srgbClr val="3B054F"/>
              </a:buClr>
              <a:buSzPts val="2800"/>
              <a:buFont typeface="NTR"/>
              <a:buNone/>
            </a:pPr>
            <a:r>
              <a:t/>
            </a:r>
            <a:endParaRPr b="0" i="0" u="none" strike="noStrike">
              <a:solidFill>
                <a:srgbClr val="111111"/>
              </a:solidFill>
            </a:endParaRPr>
          </a:p>
          <a:p>
            <a:pPr indent="-457200" lvl="0" marL="457200" rtl="0" algn="l">
              <a:lnSpc>
                <a:spcPct val="90000"/>
              </a:lnSpc>
              <a:spcBef>
                <a:spcPts val="1000"/>
              </a:spcBef>
              <a:spcAft>
                <a:spcPts val="0"/>
              </a:spcAft>
              <a:buClr>
                <a:srgbClr val="3B054F"/>
              </a:buClr>
              <a:buSzPts val="2800"/>
              <a:buFont typeface="NTR"/>
              <a:buChar char="●"/>
            </a:pPr>
            <a:r>
              <a:rPr lang="en-US">
                <a:solidFill>
                  <a:srgbClr val="111111"/>
                </a:solidFill>
              </a:rPr>
              <a:t>Method: Take arithmetic mean over several days in the past</a:t>
            </a:r>
            <a:endParaRPr/>
          </a:p>
          <a:p>
            <a:pPr indent="-279400" lvl="0" marL="457200" rtl="0" algn="l">
              <a:lnSpc>
                <a:spcPct val="90000"/>
              </a:lnSpc>
              <a:spcBef>
                <a:spcPts val="1000"/>
              </a:spcBef>
              <a:spcAft>
                <a:spcPts val="0"/>
              </a:spcAft>
              <a:buClr>
                <a:srgbClr val="3B054F"/>
              </a:buClr>
              <a:buSzPts val="2800"/>
              <a:buFont typeface="NTR"/>
              <a:buNone/>
            </a:pPr>
            <a:r>
              <a:t/>
            </a:r>
            <a:endParaRPr>
              <a:solidFill>
                <a:srgbClr val="111111"/>
              </a:solidFill>
            </a:endParaRPr>
          </a:p>
        </p:txBody>
      </p:sp>
      <p:grpSp>
        <p:nvGrpSpPr>
          <p:cNvPr id="178" name="Google Shape;178;p9"/>
          <p:cNvGrpSpPr/>
          <p:nvPr/>
        </p:nvGrpSpPr>
        <p:grpSpPr>
          <a:xfrm>
            <a:off x="5361966" y="556926"/>
            <a:ext cx="6311900" cy="5861016"/>
            <a:chOff x="5361966" y="556926"/>
            <a:chExt cx="6311900" cy="5861016"/>
          </a:xfrm>
        </p:grpSpPr>
        <p:pic>
          <p:nvPicPr>
            <p:cNvPr id="179" name="Google Shape;179;p9"/>
            <p:cNvPicPr preferRelativeResize="0"/>
            <p:nvPr/>
          </p:nvPicPr>
          <p:blipFill rotWithShape="1">
            <a:blip r:embed="rId3">
              <a:alphaModFix/>
            </a:blip>
            <a:srcRect b="0" l="0" r="0" t="0"/>
            <a:stretch/>
          </p:blipFill>
          <p:spPr>
            <a:xfrm>
              <a:off x="5361966" y="1210942"/>
              <a:ext cx="6311900" cy="5207000"/>
            </a:xfrm>
            <a:prstGeom prst="rect">
              <a:avLst/>
            </a:prstGeom>
            <a:noFill/>
            <a:ln>
              <a:noFill/>
            </a:ln>
          </p:spPr>
        </p:pic>
        <p:sp>
          <p:nvSpPr>
            <p:cNvPr id="180" name="Google Shape;180;p9"/>
            <p:cNvSpPr/>
            <p:nvPr/>
          </p:nvSpPr>
          <p:spPr>
            <a:xfrm>
              <a:off x="9324258" y="2956232"/>
              <a:ext cx="62271" cy="62271"/>
            </a:xfrm>
            <a:prstGeom prst="ellipse">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81" name="Google Shape;181;p9"/>
            <p:cNvSpPr/>
            <p:nvPr/>
          </p:nvSpPr>
          <p:spPr>
            <a:xfrm>
              <a:off x="9095766" y="1312698"/>
              <a:ext cx="228492" cy="4334360"/>
            </a:xfrm>
            <a:prstGeom prst="rect">
              <a:avLst/>
            </a:prstGeom>
            <a:solidFill>
              <a:srgbClr val="FF0000">
                <a:alpha val="3725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82" name="Google Shape;182;p9"/>
            <p:cNvSpPr/>
            <p:nvPr/>
          </p:nvSpPr>
          <p:spPr>
            <a:xfrm>
              <a:off x="8541193" y="556926"/>
              <a:ext cx="1337637" cy="527739"/>
            </a:xfrm>
            <a:prstGeom prst="roundRect">
              <a:avLst>
                <a:gd fmla="val 16667" name="adj"/>
              </a:avLst>
            </a:prstGeom>
            <a:solidFill>
              <a:srgbClr val="FF0000">
                <a:alpha val="4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83" name="Google Shape;183;p9"/>
            <p:cNvSpPr/>
            <p:nvPr/>
          </p:nvSpPr>
          <p:spPr>
            <a:xfrm rot="10800000">
              <a:off x="9074157" y="1081941"/>
              <a:ext cx="271708" cy="164144"/>
            </a:xfrm>
            <a:prstGeom prst="triangle">
              <a:avLst>
                <a:gd fmla="val 50000" name="adj"/>
              </a:avLst>
            </a:prstGeom>
            <a:solidFill>
              <a:srgbClr val="FF0000">
                <a:alpha val="3921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84" name="Google Shape;184;p9"/>
            <p:cNvSpPr txBox="1"/>
            <p:nvPr/>
          </p:nvSpPr>
          <p:spPr>
            <a:xfrm>
              <a:off x="8618224" y="617748"/>
              <a:ext cx="1183574"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660099"/>
                  </a:solidFill>
                  <a:latin typeface="Trebuchet MS"/>
                  <a:ea typeface="Trebuchet MS"/>
                  <a:cs typeface="Trebuchet MS"/>
                  <a:sym typeface="Trebuchet MS"/>
                </a:rPr>
                <a:t>Time window: 20 days</a:t>
              </a:r>
              <a:endParaRPr sz="1100">
                <a:solidFill>
                  <a:srgbClr val="660099"/>
                </a:solidFill>
                <a:latin typeface="Trebuchet MS"/>
                <a:ea typeface="Trebuchet MS"/>
                <a:cs typeface="Trebuchet MS"/>
                <a:sym typeface="Trebuchet MS"/>
              </a:endParaRPr>
            </a:p>
          </p:txBody>
        </p:sp>
      </p:grpSp>
      <p:pic>
        <p:nvPicPr>
          <p:cNvPr descr="Text&#10;&#10;Description automatically generated" id="185" name="Google Shape;185;p9"/>
          <p:cNvPicPr preferRelativeResize="0"/>
          <p:nvPr/>
        </p:nvPicPr>
        <p:blipFill rotWithShape="1">
          <a:blip r:embed="rId4">
            <a:alphaModFix/>
          </a:blip>
          <a:srcRect b="0" l="0" r="0" t="0"/>
          <a:stretch/>
        </p:blipFill>
        <p:spPr>
          <a:xfrm>
            <a:off x="4676168" y="1238564"/>
            <a:ext cx="7683500" cy="5194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85"/>
                                        </p:tgtEl>
                                      </p:cBhvr>
                                    </p:animEffect>
                                    <p:set>
                                      <p:cBhvr>
                                        <p:cTn dur="1" fill="hold">
                                          <p:stCondLst>
                                            <p:cond delay="500"/>
                                          </p:stCondLst>
                                        </p:cTn>
                                        <p:tgtEl>
                                          <p:spTgt spid="18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500"/>
                                        <p:tgtEl>
                                          <p:spTgt spid="1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2022-09-16T09:57:20Z</dcterms:created>
  <dc:creator>Yi Lu</dc:creator>
</cp:coreProperties>
</file>